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5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2\home\Vedeni\2018_19\testov&#225;n&#237;%20&#382;&#225;k&#367;%20SCIO,%20Cermat\cermat%20-%20v&#253;sledky%20p&#345;ij&#237;ma&#269;ek%202019\v&#253;sledky%202019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2\home\Vedeni\2018_19\testov&#225;n&#237;%20&#382;&#225;k&#367;%20SCIO,%20Cermat\cermat%20-%20v&#253;sledky%20p&#345;ij&#237;ma&#269;ek%202019\v&#253;sledky%202019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2\home\Vedeni\2018_19\testov&#225;n&#237;%20&#382;&#225;k&#367;%20SCIO,%20Cermat\cermat%20-%20v&#253;sledky%20p&#345;ij&#237;ma&#269;ek%202019\v&#253;sledky%202019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2\home\Vedeni\2018_19\testov&#225;n&#237;%20&#382;&#225;k&#367;%20SCIO,%20Cermat\cermat%20-%20v&#253;sledky%20p&#345;ij&#237;ma&#269;ek%202019\v&#253;sledky%202019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Úspěšnost </a:t>
            </a:r>
            <a:r>
              <a:rPr lang="cs-CZ" dirty="0" smtClean="0"/>
              <a:t>žáků</a:t>
            </a:r>
            <a:r>
              <a:rPr lang="cs-CZ" baseline="0" dirty="0" smtClean="0"/>
              <a:t> při zvládnutí </a:t>
            </a:r>
            <a:r>
              <a:rPr lang="cs-CZ" baseline="0" dirty="0"/>
              <a:t>přijímacího testu</a:t>
            </a:r>
            <a:endParaRPr lang="cs-CZ" dirty="0"/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grafy!$C$9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grafy!$D$8:$E$8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grafy!$D$9:$E$9</c:f>
              <c:numCache>
                <c:formatCode>General</c:formatCode>
                <c:ptCount val="2"/>
                <c:pt idx="0">
                  <c:v>62</c:v>
                </c:pt>
                <c:pt idx="1">
                  <c:v>50.6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2-49B6-9900-C21EE5FB83D6}"/>
            </c:ext>
          </c:extLst>
        </c:ser>
        <c:ser>
          <c:idx val="1"/>
          <c:order val="1"/>
          <c:tx>
            <c:strRef>
              <c:f>grafy!$C$10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grafy!$D$8:$E$8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grafy!$D$10:$E$10</c:f>
              <c:numCache>
                <c:formatCode>General</c:formatCode>
                <c:ptCount val="2"/>
                <c:pt idx="0">
                  <c:v>59</c:v>
                </c:pt>
                <c:pt idx="1">
                  <c:v>43.1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32-49B6-9900-C21EE5FB83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929152"/>
        <c:axId val="1"/>
      </c:barChart>
      <c:catAx>
        <c:axId val="506929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69291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Český</a:t>
            </a:r>
            <a:r>
              <a:rPr lang="cs-CZ" baseline="0"/>
              <a:t> jazyk</a:t>
            </a:r>
            <a:endParaRPr lang="cs-CZ"/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grafy!$L$4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grafy!$M$3:$P$3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grafy!$M$4:$P$4</c:f>
              <c:numCache>
                <c:formatCode>0.0</c:formatCode>
                <c:ptCount val="4"/>
                <c:pt idx="0">
                  <c:v>50</c:v>
                </c:pt>
                <c:pt idx="1">
                  <c:v>64</c:v>
                </c:pt>
                <c:pt idx="2">
                  <c:v>74</c:v>
                </c:pt>
                <c:pt idx="3" formatCode="General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7E-44AC-AB4F-709817386914}"/>
            </c:ext>
          </c:extLst>
        </c:ser>
        <c:ser>
          <c:idx val="1"/>
          <c:order val="1"/>
          <c:tx>
            <c:strRef>
              <c:f>grafy!$L$5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grafy!$M$3:$P$3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grafy!$M$5:$P$5</c:f>
              <c:numCache>
                <c:formatCode>0.0</c:formatCode>
                <c:ptCount val="4"/>
                <c:pt idx="0">
                  <c:v>44</c:v>
                </c:pt>
                <c:pt idx="1">
                  <c:v>60</c:v>
                </c:pt>
                <c:pt idx="2">
                  <c:v>74</c:v>
                </c:pt>
                <c:pt idx="3" formatCode="General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7E-44AC-AB4F-709817386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924992"/>
        <c:axId val="1"/>
      </c:barChart>
      <c:catAx>
        <c:axId val="50692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69249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Matematika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grafy!$L$24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grafy!$M$23:$P$23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grafy!$M$24:$P$24</c:f>
              <c:numCache>
                <c:formatCode>0.0</c:formatCode>
                <c:ptCount val="4"/>
                <c:pt idx="0">
                  <c:v>38</c:v>
                </c:pt>
                <c:pt idx="1">
                  <c:v>51</c:v>
                </c:pt>
                <c:pt idx="2">
                  <c:v>64</c:v>
                </c:pt>
                <c:pt idx="3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5B-4C4A-BED8-CC6D4B56955F}"/>
            </c:ext>
          </c:extLst>
        </c:ser>
        <c:ser>
          <c:idx val="1"/>
          <c:order val="1"/>
          <c:tx>
            <c:strRef>
              <c:f>grafy!$L$25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grafy!$M$23:$P$23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grafy!$M$25:$P$25</c:f>
              <c:numCache>
                <c:formatCode>0.0</c:formatCode>
                <c:ptCount val="4"/>
                <c:pt idx="0">
                  <c:v>26</c:v>
                </c:pt>
                <c:pt idx="1">
                  <c:v>42</c:v>
                </c:pt>
                <c:pt idx="2">
                  <c:v>60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5B-4C4A-BED8-CC6D4B569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925408"/>
        <c:axId val="1"/>
      </c:barChart>
      <c:catAx>
        <c:axId val="50692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69254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grafy!$A$5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(grafy!$C$5,grafy!$E$5)</c:f>
              <c:numCache>
                <c:formatCode>General</c:formatCode>
                <c:ptCount val="2"/>
                <c:pt idx="0">
                  <c:v>55.4</c:v>
                </c:pt>
                <c:pt idx="1">
                  <c:v>60.8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12-41B4-94C1-D11FA3830909}"/>
            </c:ext>
          </c:extLst>
        </c:ser>
        <c:ser>
          <c:idx val="1"/>
          <c:order val="1"/>
          <c:tx>
            <c:strRef>
              <c:f>grafy!$A$6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(grafy!$C$6,grafy!$E$6)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12-41B4-94C1-D11FA38309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3532192"/>
        <c:axId val="663539264"/>
      </c:barChart>
      <c:catAx>
        <c:axId val="663532192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dirty="0" smtClean="0"/>
                  <a:t>český jazyk                                                                   matematika</a:t>
                </a:r>
                <a:endParaRPr lang="cs-CZ" dirty="0"/>
              </a:p>
            </c:rich>
          </c:tx>
          <c:layout>
            <c:manualLayout>
              <c:xMode val="edge"/>
              <c:yMode val="edge"/>
              <c:x val="0.17211790153397591"/>
              <c:y val="0.923066578723240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crossAx val="663539264"/>
        <c:crosses val="autoZero"/>
        <c:auto val="1"/>
        <c:lblAlgn val="ctr"/>
        <c:lblOffset val="100"/>
        <c:noMultiLvlLbl val="0"/>
      </c:catAx>
      <c:valAx>
        <c:axId val="663539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63532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8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0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71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60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5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4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26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63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13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05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0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3E53-1B7E-4AD2-B8CF-FDF261B70DD6}" type="datetimeFigureOut">
              <a:rPr lang="cs-CZ" smtClean="0"/>
              <a:t>20.09.2019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59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Porovnání výsledků  přijímacích zkoušek  na střední školy 2019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ZŠ Letovice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85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Uchazeči o 4 leté maturitní obory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30330"/>
              </p:ext>
            </p:extLst>
          </p:nvPr>
        </p:nvGraphicFramePr>
        <p:xfrm>
          <a:off x="467544" y="2276872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Počet </a:t>
                      </a:r>
                      <a:r>
                        <a:rPr lang="cs-CZ" sz="2400" baseline="0" dirty="0" smtClean="0"/>
                        <a:t> žáků, kteří vykonali zkoušku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Český jazyk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Matematika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 celá ČR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63 262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63 548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</a:t>
                      </a:r>
                      <a:r>
                        <a:rPr lang="cs-CZ" sz="2400" baseline="0" dirty="0" smtClean="0"/>
                        <a:t> ZŠ Letovice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72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72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49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br>
              <a:rPr lang="cs-CZ" dirty="0" smtClean="0"/>
            </a:br>
            <a:r>
              <a:rPr lang="cs-CZ" dirty="0" smtClean="0"/>
              <a:t> a matematiky</a:t>
            </a:r>
            <a:endParaRPr lang="cs-CZ" dirty="0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7106581"/>
              </p:ext>
            </p:extLst>
          </p:nvPr>
        </p:nvGraphicFramePr>
        <p:xfrm>
          <a:off x="1043608" y="1609724"/>
          <a:ext cx="6840760" cy="4771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63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9592" y="1417638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</a:t>
            </a:r>
            <a:r>
              <a:rPr lang="cs-CZ" dirty="0" err="1"/>
              <a:t>k</a:t>
            </a:r>
            <a:r>
              <a:rPr lang="cs-CZ" dirty="0" err="1" smtClean="0"/>
              <a:t>vartil</a:t>
            </a:r>
            <a:r>
              <a:rPr lang="cs-CZ" dirty="0" smtClean="0"/>
              <a:t> – nejslabší čtvrtina ze zúčastněných žáků</a:t>
            </a:r>
          </a:p>
          <a:p>
            <a:r>
              <a:rPr lang="cs-CZ" dirty="0" smtClean="0"/>
              <a:t>4. </a:t>
            </a:r>
            <a:r>
              <a:rPr lang="cs-CZ" dirty="0" err="1" smtClean="0"/>
              <a:t>kvartil</a:t>
            </a:r>
            <a:r>
              <a:rPr lang="cs-CZ" dirty="0" smtClean="0"/>
              <a:t> – nejúspěšnější čtvrtina </a:t>
            </a:r>
            <a:r>
              <a:rPr lang="cs-CZ" dirty="0"/>
              <a:t>ze zúčastněných žáků</a:t>
            </a:r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4635739"/>
              </p:ext>
            </p:extLst>
          </p:nvPr>
        </p:nvGraphicFramePr>
        <p:xfrm>
          <a:off x="1259632" y="2340968"/>
          <a:ext cx="6408712" cy="40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573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1417638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</a:t>
            </a:r>
            <a:r>
              <a:rPr lang="cs-CZ" dirty="0" err="1"/>
              <a:t>k</a:t>
            </a:r>
            <a:r>
              <a:rPr lang="cs-CZ" dirty="0" err="1" smtClean="0"/>
              <a:t>vartil</a:t>
            </a:r>
            <a:r>
              <a:rPr lang="cs-CZ" dirty="0" smtClean="0"/>
              <a:t> – nejslabší čtvrtina ze zúčastněných žáků</a:t>
            </a:r>
          </a:p>
          <a:p>
            <a:r>
              <a:rPr lang="cs-CZ" dirty="0" smtClean="0"/>
              <a:t>4. </a:t>
            </a:r>
            <a:r>
              <a:rPr lang="cs-CZ" dirty="0" err="1" smtClean="0"/>
              <a:t>kvartil</a:t>
            </a:r>
            <a:r>
              <a:rPr lang="cs-CZ" dirty="0" smtClean="0"/>
              <a:t> – nejúspěšnější čtvrtina </a:t>
            </a:r>
            <a:r>
              <a:rPr lang="cs-CZ" dirty="0"/>
              <a:t>ze zúčastněných žáků</a:t>
            </a:r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7584307"/>
              </p:ext>
            </p:extLst>
          </p:nvPr>
        </p:nvGraphicFramePr>
        <p:xfrm>
          <a:off x="1187624" y="2348880"/>
          <a:ext cx="5976664" cy="3718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167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percentilového umístění</a:t>
            </a:r>
            <a:endParaRPr lang="cs-CZ" dirty="0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389122"/>
              </p:ext>
            </p:extLst>
          </p:nvPr>
        </p:nvGraphicFramePr>
        <p:xfrm>
          <a:off x="1475656" y="2057400"/>
          <a:ext cx="5904656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06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102</Words>
  <Application>Microsoft Office PowerPoint</Application>
  <PresentationFormat>Předvádění na obrazovce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systému Office</vt:lpstr>
      <vt:lpstr>Porovnání výsledků  přijímacích zkoušek  na střední školy 2019</vt:lpstr>
      <vt:lpstr>Uchazeči o 4 leté maturitní obory</vt:lpstr>
      <vt:lpstr>Porovnání výsledků z českého jazyka  a matematiky</vt:lpstr>
      <vt:lpstr>Porovnání výsledků z českého jazyka</vt:lpstr>
      <vt:lpstr>Porovnání výsledků z matematiky</vt:lpstr>
      <vt:lpstr>Porovnání percentilového umístění</vt:lpstr>
    </vt:vector>
  </TitlesOfParts>
  <Company>ZŠ Letovice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Výsledky  přijímacích zkoušek  na střední školy 2016</dc:title>
  <dc:creator>Učitel</dc:creator>
  <cp:lastModifiedBy>Sos Vitezslav</cp:lastModifiedBy>
  <cp:revision>24</cp:revision>
  <dcterms:created xsi:type="dcterms:W3CDTF">2016-12-04T14:14:59Z</dcterms:created>
  <dcterms:modified xsi:type="dcterms:W3CDTF">2019-09-20T09:24:23Z</dcterms:modified>
</cp:coreProperties>
</file>