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5048-0584-4562-A59A-B5EE024A3968}" type="datetimeFigureOut">
              <a:rPr lang="cs-CZ" smtClean="0"/>
              <a:pPr/>
              <a:t>15. 6. 2018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E92E4-7F9C-448F-934F-BEC029222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Zvukové jevy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Zdrojem zvuku je chvějící se těleso.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Nepravidelné chvění</a:t>
            </a:r>
            <a:r>
              <a:rPr lang="cs-CZ" b="1" dirty="0" smtClean="0"/>
              <a:t> – </a:t>
            </a:r>
            <a:r>
              <a:rPr lang="cs-CZ" b="1" dirty="0" smtClean="0">
                <a:solidFill>
                  <a:srgbClr val="FF0000"/>
                </a:solidFill>
              </a:rPr>
              <a:t>hluk</a:t>
            </a:r>
            <a:r>
              <a:rPr lang="cs-CZ" b="1" dirty="0" smtClean="0"/>
              <a:t> (šustění, praskot…)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Pravidelné chvění </a:t>
            </a:r>
            <a:r>
              <a:rPr lang="cs-CZ" b="1" dirty="0" smtClean="0"/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tón</a:t>
            </a:r>
            <a:r>
              <a:rPr lang="cs-CZ" b="1" dirty="0" smtClean="0"/>
              <a:t> (jednoduchý zvuk)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Výšku tónu </a:t>
            </a:r>
            <a:r>
              <a:rPr lang="cs-CZ" b="1" dirty="0" smtClean="0"/>
              <a:t>určuje jeho </a:t>
            </a:r>
            <a:r>
              <a:rPr lang="cs-CZ" b="1" dirty="0" smtClean="0">
                <a:solidFill>
                  <a:srgbClr val="FF0000"/>
                </a:solidFill>
              </a:rPr>
              <a:t>frekvence</a:t>
            </a:r>
            <a:r>
              <a:rPr lang="cs-CZ" b="1" dirty="0" smtClean="0"/>
              <a:t>, měří se v Hz.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Základní tón </a:t>
            </a:r>
            <a:r>
              <a:rPr lang="cs-CZ" b="1" dirty="0" smtClean="0"/>
              <a:t>– </a:t>
            </a:r>
            <a:r>
              <a:rPr lang="cs-CZ" b="1" dirty="0" err="1" smtClean="0"/>
              <a:t>tón</a:t>
            </a:r>
            <a:r>
              <a:rPr lang="cs-CZ" b="1" dirty="0" smtClean="0"/>
              <a:t> nejnižší frekvence, slyšíme ho nejsilněji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Harmonické tóny </a:t>
            </a:r>
            <a:r>
              <a:rPr lang="cs-CZ" b="1" dirty="0" smtClean="0"/>
              <a:t>- vyšší tóny, jejich frekvence jsou celočíselnými násobky frekvence základního tónu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57166"/>
            <a:ext cx="8686800" cy="5768997"/>
          </a:xfrm>
        </p:spPr>
        <p:txBody>
          <a:bodyPr/>
          <a:lstStyle/>
          <a:p>
            <a:pPr>
              <a:buNone/>
            </a:pPr>
            <a:r>
              <a:rPr lang="cs-CZ" dirty="0"/>
              <a:t>	</a:t>
            </a:r>
            <a:r>
              <a:rPr lang="cs-CZ" b="1" dirty="0" smtClean="0"/>
              <a:t>Zvuk se šíří látkami pevnými, kapalnými i plynnými. Nemůže se šířit ve vakuu. 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>
                <a:solidFill>
                  <a:srgbClr val="FF0000"/>
                </a:solidFill>
              </a:rPr>
              <a:t>Rychlost šíření zvuku ve vzduchu je 340m/s.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Ucho                                    17.5. </a:t>
            </a:r>
            <a:r>
              <a:rPr lang="cs-CZ" b="1" dirty="0" smtClean="0">
                <a:solidFill>
                  <a:srgbClr val="FF0000"/>
                </a:solidFill>
              </a:rPr>
              <a:t>                              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571612"/>
            <a:ext cx="5643602" cy="437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/>
        </p:nvCxnSpPr>
        <p:spPr>
          <a:xfrm>
            <a:off x="1428728" y="2428868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5400000" flipH="1" flipV="1">
            <a:off x="2786050" y="4572008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 flipH="1" flipV="1">
            <a:off x="4214810" y="4643446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6200000" flipH="1">
            <a:off x="3857620" y="2357430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6200000" flipV="1">
            <a:off x="4464843" y="4679165"/>
            <a:ext cx="214314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16200000" flipV="1">
            <a:off x="5214942" y="4286256"/>
            <a:ext cx="192882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rot="10800000" flipV="1">
            <a:off x="6572264" y="2928934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rot="5400000">
            <a:off x="5893603" y="2250273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6200000" flipH="1">
            <a:off x="5464975" y="203595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857224" y="207167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boltec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143108" y="571501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zevní zvukovod</a:t>
            </a:r>
            <a:endParaRPr lang="cs-CZ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214810" y="564357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bubínek</a:t>
            </a:r>
            <a:endParaRPr lang="cs-CZ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143504" y="60007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kovadlinka</a:t>
            </a:r>
            <a:endParaRPr lang="cs-CZ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3571868" y="178592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kladívko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286512" y="564357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třmínek</a:t>
            </a:r>
            <a:endParaRPr lang="cs-CZ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7572396" y="271462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hlemýžď</a:t>
            </a:r>
            <a:endParaRPr lang="cs-CZ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857752" y="135729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polokruhové kanálky</a:t>
            </a:r>
            <a:endParaRPr lang="cs-CZ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643702" y="114298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sluchové nervy</a:t>
            </a:r>
            <a:endParaRPr lang="cs-CZ" b="1" dirty="0"/>
          </a:p>
        </p:txBody>
      </p:sp>
      <p:cxnSp>
        <p:nvCxnSpPr>
          <p:cNvPr id="38" name="Přímá spojovací šipka 37"/>
          <p:cNvCxnSpPr/>
          <p:nvPr/>
        </p:nvCxnSpPr>
        <p:spPr>
          <a:xfrm rot="10800000">
            <a:off x="5929322" y="364331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7643834" y="414338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oválné okénko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55468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    Lidské ucho vnímá zvuky od frekvence </a:t>
            </a:r>
            <a:r>
              <a:rPr lang="cs-CZ" b="1" dirty="0" smtClean="0">
                <a:solidFill>
                  <a:srgbClr val="FF0000"/>
                </a:solidFill>
              </a:rPr>
              <a:t>16 Hz -dolní hranice slyšitelnosti</a:t>
            </a:r>
            <a:r>
              <a:rPr lang="cs-CZ" b="1" dirty="0" smtClean="0"/>
              <a:t> do frekvence </a:t>
            </a:r>
            <a:r>
              <a:rPr lang="cs-CZ" b="1" dirty="0" smtClean="0">
                <a:solidFill>
                  <a:srgbClr val="FF0000"/>
                </a:solidFill>
              </a:rPr>
              <a:t>20 kHz – horní hranice slyšitelnosti</a:t>
            </a:r>
            <a:r>
              <a:rPr lang="cs-CZ" b="1" dirty="0" smtClean="0"/>
              <a:t>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    </a:t>
            </a:r>
            <a:r>
              <a:rPr lang="cs-CZ" b="1" dirty="0" smtClean="0">
                <a:solidFill>
                  <a:srgbClr val="FF0000"/>
                </a:solidFill>
              </a:rPr>
              <a:t>infrazvuk</a:t>
            </a:r>
            <a:r>
              <a:rPr lang="cs-CZ" b="1" dirty="0" smtClean="0"/>
              <a:t> – tóny s kmitočty menšími než 16 Hz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cs-CZ" b="1" dirty="0" smtClean="0">
                <a:solidFill>
                  <a:srgbClr val="FF0000"/>
                </a:solidFill>
              </a:rPr>
              <a:t>ultrazvuk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– tóny s kmitočty většími než 20 kHz (ledvinové kameny, snímky dítěte v těle matky, vady v kovových odlitcích, trvalé směsi (emulze) nemísících se kapalin) 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Ozvěna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00108"/>
            <a:ext cx="8929718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Je způsobena odrazem zvuku na pevné překážce. Chceme-li slyšet ozvěnu zvuku (volání, písknutí), musíme být od odrážející stěny aspoň tak daleko, aby se zvuk rozšířil od nás k odrážející stěně a zpět za 0,1s. Za 0,1s zvuk urazí 340•0,1=34m, naše vzdálenost od stěny nesmí být menší než 17 m.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 smtClean="0"/>
              <a:t>	Při menších vzdálenostech slyšíme </a:t>
            </a:r>
            <a:r>
              <a:rPr lang="cs-CZ" b="1" dirty="0" smtClean="0">
                <a:solidFill>
                  <a:srgbClr val="FF0000"/>
                </a:solidFill>
              </a:rPr>
              <a:t>dozvuk</a:t>
            </a:r>
            <a:r>
              <a:rPr lang="cs-CZ" b="1" dirty="0" smtClean="0"/>
              <a:t> – odražený zvuk je prodloužením původního zvuku. Následuje – li rychle za původním zvukem, zlepšuje poslech – koncertní síně.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85728"/>
            <a:ext cx="8964488" cy="584043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Setká-li se dozvuk se zvukem následujícím, vnímáme hlas nebo jiné zvuky nezřetelně (nádražní haly).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2636912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Př. </a:t>
            </a:r>
            <a:r>
              <a:rPr lang="cs-CZ" sz="3200" b="1" dirty="0" smtClean="0"/>
              <a:t>Hloubka moře se určuje tak, že se vyšle zvukový signál ke dnu moře. Jak hluboké je moře, jestliže se zvukový signál vyslaný z lodi vrátil za 4 sekundy? Rychlost zvuku ve vodě je 1 500 metrů za sekundu.</a:t>
            </a:r>
          </a:p>
          <a:p>
            <a:endParaRPr lang="cs-CZ" sz="3200" b="1" dirty="0" smtClean="0"/>
          </a:p>
          <a:p>
            <a:r>
              <a:rPr lang="cs-CZ" sz="3200" b="1" dirty="0" smtClean="0">
                <a:solidFill>
                  <a:srgbClr val="FF0000"/>
                </a:solidFill>
              </a:rPr>
              <a:t>Př. </a:t>
            </a:r>
            <a:r>
              <a:rPr lang="cs-CZ" sz="3200" b="1" dirty="0" smtClean="0"/>
              <a:t>Jak lze přibližně určit vzdálenost bouřky?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Ochrana před nadměrným hlukem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Ke srovnání hlasitosti zvuku se používá veličina </a:t>
            </a:r>
            <a:r>
              <a:rPr lang="cs-CZ" b="1" dirty="0" smtClean="0">
                <a:solidFill>
                  <a:srgbClr val="FF0000"/>
                </a:solidFill>
              </a:rPr>
              <a:t>hladina zvuku</a:t>
            </a:r>
            <a:r>
              <a:rPr lang="cs-CZ" b="1" dirty="0" smtClean="0"/>
              <a:t>. Její jednotkou je </a:t>
            </a:r>
            <a:r>
              <a:rPr lang="cs-CZ" b="1" dirty="0" smtClean="0">
                <a:solidFill>
                  <a:srgbClr val="FF0000"/>
                </a:solidFill>
              </a:rPr>
              <a:t>bel (B)</a:t>
            </a:r>
            <a:r>
              <a:rPr lang="cs-CZ" b="1" dirty="0" smtClean="0"/>
              <a:t>, užívá se převážně její desetina – </a:t>
            </a:r>
            <a:r>
              <a:rPr lang="cs-CZ" b="1" dirty="0" smtClean="0">
                <a:solidFill>
                  <a:srgbClr val="FF0000"/>
                </a:solidFill>
              </a:rPr>
              <a:t>decibel (dB)</a:t>
            </a:r>
            <a:r>
              <a:rPr lang="cs-CZ" b="1" dirty="0" smtClean="0"/>
              <a:t>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Delší pobyt v prostředí s hladinou zvuku </a:t>
            </a:r>
            <a:r>
              <a:rPr lang="cs-CZ" b="1" dirty="0" smtClean="0">
                <a:solidFill>
                  <a:srgbClr val="FF0000"/>
                </a:solidFill>
              </a:rPr>
              <a:t>nad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70dB </a:t>
            </a:r>
            <a:r>
              <a:rPr lang="cs-CZ" b="1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zdraví škodlivý </a:t>
            </a:r>
            <a:r>
              <a:rPr lang="cs-CZ" b="1" dirty="0" smtClean="0"/>
              <a:t>(únava, nevolnost). </a:t>
            </a:r>
          </a:p>
          <a:p>
            <a:pPr>
              <a:buNone/>
            </a:pPr>
            <a:r>
              <a:rPr lang="cs-CZ" b="1" dirty="0" smtClean="0"/>
              <a:t>Při hladinách zvuku </a:t>
            </a:r>
            <a:r>
              <a:rPr lang="cs-CZ" b="1" dirty="0" smtClean="0">
                <a:solidFill>
                  <a:srgbClr val="FF0000"/>
                </a:solidFill>
              </a:rPr>
              <a:t>přes 80dB </a:t>
            </a:r>
            <a:r>
              <a:rPr lang="cs-CZ" b="1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ohrožen sluch</a:t>
            </a:r>
            <a:r>
              <a:rPr lang="cs-CZ" b="1" dirty="0" smtClean="0"/>
              <a:t>.</a:t>
            </a:r>
          </a:p>
          <a:p>
            <a:pPr>
              <a:buNone/>
            </a:pPr>
            <a:r>
              <a:rPr lang="cs-CZ" b="1" dirty="0" smtClean="0"/>
              <a:t>Hlučná pracoviště – chrániče uší.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262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Zvukové jevy</vt:lpstr>
      <vt:lpstr>Prezentace aplikace PowerPoint</vt:lpstr>
      <vt:lpstr>Prezentace aplikace PowerPoint</vt:lpstr>
      <vt:lpstr>Ucho                                    17.5.                               </vt:lpstr>
      <vt:lpstr>Prezentace aplikace PowerPoint</vt:lpstr>
      <vt:lpstr>Ozvěna</vt:lpstr>
      <vt:lpstr>Prezentace aplikace PowerPoint</vt:lpstr>
      <vt:lpstr>Ochrana před nadměrným hlukem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Zvukové jevy</dc:title>
  <dc:creator>Jitka Lebišová</dc:creator>
  <cp:lastModifiedBy>učitel</cp:lastModifiedBy>
  <cp:revision>20</cp:revision>
  <dcterms:created xsi:type="dcterms:W3CDTF">2010-05-14T04:17:02Z</dcterms:created>
  <dcterms:modified xsi:type="dcterms:W3CDTF">2018-06-15T09:59:58Z</dcterms:modified>
</cp:coreProperties>
</file>