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59" r:id="rId7"/>
    <p:sldId id="260" r:id="rId8"/>
    <p:sldId id="265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64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B5048-0584-4562-A59A-B5EE024A3968}" type="datetimeFigureOut">
              <a:rPr lang="cs-CZ" smtClean="0"/>
              <a:pPr/>
              <a:t>15. 6. 2018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E92E4-7F9C-448F-934F-BEC0292226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B5048-0584-4562-A59A-B5EE024A3968}" type="datetimeFigureOut">
              <a:rPr lang="cs-CZ" smtClean="0"/>
              <a:pPr/>
              <a:t>15. 6. 2018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E92E4-7F9C-448F-934F-BEC0292226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B5048-0584-4562-A59A-B5EE024A3968}" type="datetimeFigureOut">
              <a:rPr lang="cs-CZ" smtClean="0"/>
              <a:pPr/>
              <a:t>15. 6. 2018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E92E4-7F9C-448F-934F-BEC0292226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B5048-0584-4562-A59A-B5EE024A3968}" type="datetimeFigureOut">
              <a:rPr lang="cs-CZ" smtClean="0"/>
              <a:pPr/>
              <a:t>15. 6. 2018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E92E4-7F9C-448F-934F-BEC0292226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B5048-0584-4562-A59A-B5EE024A3968}" type="datetimeFigureOut">
              <a:rPr lang="cs-CZ" smtClean="0"/>
              <a:pPr/>
              <a:t>15. 6. 2018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E92E4-7F9C-448F-934F-BEC0292226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B5048-0584-4562-A59A-B5EE024A3968}" type="datetimeFigureOut">
              <a:rPr lang="cs-CZ" smtClean="0"/>
              <a:pPr/>
              <a:t>15. 6. 2018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E92E4-7F9C-448F-934F-BEC0292226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B5048-0584-4562-A59A-B5EE024A3968}" type="datetimeFigureOut">
              <a:rPr lang="cs-CZ" smtClean="0"/>
              <a:pPr/>
              <a:t>15. 6. 2018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E92E4-7F9C-448F-934F-BEC0292226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B5048-0584-4562-A59A-B5EE024A3968}" type="datetimeFigureOut">
              <a:rPr lang="cs-CZ" smtClean="0"/>
              <a:pPr/>
              <a:t>15. 6. 2018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E92E4-7F9C-448F-934F-BEC0292226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B5048-0584-4562-A59A-B5EE024A3968}" type="datetimeFigureOut">
              <a:rPr lang="cs-CZ" smtClean="0"/>
              <a:pPr/>
              <a:t>15. 6. 2018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E92E4-7F9C-448F-934F-BEC0292226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B5048-0584-4562-A59A-B5EE024A3968}" type="datetimeFigureOut">
              <a:rPr lang="cs-CZ" smtClean="0"/>
              <a:pPr/>
              <a:t>15. 6. 2018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E92E4-7F9C-448F-934F-BEC0292226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B5048-0584-4562-A59A-B5EE024A3968}" type="datetimeFigureOut">
              <a:rPr lang="cs-CZ" smtClean="0"/>
              <a:pPr/>
              <a:t>15. 6. 2018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E92E4-7F9C-448F-934F-BEC0292226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5048-0584-4562-A59A-B5EE024A3968}" type="datetimeFigureOut">
              <a:rPr lang="cs-CZ" smtClean="0"/>
              <a:pPr/>
              <a:t>15. 6. 2018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E92E4-7F9C-448F-934F-BEC02922265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Zvukové jevy</a:t>
            </a:r>
            <a:endParaRPr lang="cs-CZ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b="1" dirty="0" smtClean="0"/>
              <a:t>Zdrojem zvuku je chvějící se těleso.</a:t>
            </a:r>
          </a:p>
          <a:p>
            <a:pPr>
              <a:buNone/>
            </a:pPr>
            <a:r>
              <a:rPr lang="cs-CZ" b="1" dirty="0" smtClean="0">
                <a:solidFill>
                  <a:srgbClr val="FF0000"/>
                </a:solidFill>
              </a:rPr>
              <a:t>Nepravidelné chvění</a:t>
            </a:r>
            <a:r>
              <a:rPr lang="cs-CZ" b="1" dirty="0" smtClean="0"/>
              <a:t> – </a:t>
            </a:r>
            <a:r>
              <a:rPr lang="cs-CZ" b="1" dirty="0" smtClean="0">
                <a:solidFill>
                  <a:srgbClr val="FF0000"/>
                </a:solidFill>
              </a:rPr>
              <a:t>hluk</a:t>
            </a:r>
            <a:r>
              <a:rPr lang="cs-CZ" b="1" dirty="0" smtClean="0"/>
              <a:t> (šustění, praskot…)</a:t>
            </a:r>
          </a:p>
          <a:p>
            <a:pPr>
              <a:buNone/>
            </a:pPr>
            <a:r>
              <a:rPr lang="cs-CZ" b="1" dirty="0" smtClean="0">
                <a:solidFill>
                  <a:srgbClr val="FF0000"/>
                </a:solidFill>
              </a:rPr>
              <a:t>Pravidelné chvění </a:t>
            </a:r>
            <a:r>
              <a:rPr lang="cs-CZ" b="1" dirty="0" smtClean="0"/>
              <a:t>– </a:t>
            </a:r>
            <a:r>
              <a:rPr lang="cs-CZ" b="1" dirty="0" smtClean="0">
                <a:solidFill>
                  <a:srgbClr val="FF0000"/>
                </a:solidFill>
              </a:rPr>
              <a:t>tón</a:t>
            </a:r>
            <a:r>
              <a:rPr lang="cs-CZ" b="1" dirty="0" smtClean="0"/>
              <a:t> (jednoduchý zvuk)</a:t>
            </a:r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r>
              <a:rPr lang="cs-CZ" b="1" dirty="0" smtClean="0">
                <a:solidFill>
                  <a:srgbClr val="FF0000"/>
                </a:solidFill>
              </a:rPr>
              <a:t>Výšku tónu </a:t>
            </a:r>
            <a:r>
              <a:rPr lang="cs-CZ" b="1" dirty="0" smtClean="0"/>
              <a:t>určuje jeho </a:t>
            </a:r>
            <a:r>
              <a:rPr lang="cs-CZ" b="1" dirty="0" smtClean="0">
                <a:solidFill>
                  <a:srgbClr val="FF0000"/>
                </a:solidFill>
              </a:rPr>
              <a:t>frekvence</a:t>
            </a:r>
            <a:r>
              <a:rPr lang="cs-CZ" b="1" dirty="0" smtClean="0"/>
              <a:t>, měří se v Hz.</a:t>
            </a:r>
          </a:p>
          <a:p>
            <a:pPr>
              <a:buNone/>
            </a:pPr>
            <a:endParaRPr lang="cs-CZ" b="1" dirty="0"/>
          </a:p>
          <a:p>
            <a:pPr>
              <a:buNone/>
            </a:pPr>
            <a:r>
              <a:rPr lang="cs-CZ" b="1" dirty="0" smtClean="0">
                <a:solidFill>
                  <a:srgbClr val="FF0000"/>
                </a:solidFill>
              </a:rPr>
              <a:t>Základní tón </a:t>
            </a:r>
            <a:r>
              <a:rPr lang="cs-CZ" b="1" dirty="0" smtClean="0"/>
              <a:t>– </a:t>
            </a:r>
            <a:r>
              <a:rPr lang="cs-CZ" b="1" dirty="0" err="1" smtClean="0"/>
              <a:t>tón</a:t>
            </a:r>
            <a:r>
              <a:rPr lang="cs-CZ" b="1" dirty="0" smtClean="0"/>
              <a:t> nejnižší frekvence, slyšíme ho nejsilněji</a:t>
            </a:r>
          </a:p>
          <a:p>
            <a:pPr>
              <a:buNone/>
            </a:pPr>
            <a:r>
              <a:rPr lang="cs-CZ" b="1" dirty="0" smtClean="0">
                <a:solidFill>
                  <a:srgbClr val="FF0000"/>
                </a:solidFill>
              </a:rPr>
              <a:t>Harmonické tóny </a:t>
            </a:r>
            <a:r>
              <a:rPr lang="cs-CZ" b="1" dirty="0" smtClean="0"/>
              <a:t>- vyšší tóny, jejich frekvence jsou celočíselnými násobky frekvence základního tónu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357166"/>
            <a:ext cx="8686800" cy="5768997"/>
          </a:xfrm>
        </p:spPr>
        <p:txBody>
          <a:bodyPr/>
          <a:lstStyle/>
          <a:p>
            <a:pPr>
              <a:buNone/>
            </a:pPr>
            <a:r>
              <a:rPr lang="cs-CZ" dirty="0"/>
              <a:t>	</a:t>
            </a:r>
            <a:r>
              <a:rPr lang="cs-CZ" b="1" dirty="0" smtClean="0"/>
              <a:t>Zvuk se šíří látkami pevnými, kapalnými i plynnými. Nemůže se šířit ve vakuu. </a:t>
            </a:r>
          </a:p>
          <a:p>
            <a:pPr>
              <a:buNone/>
            </a:pPr>
            <a:r>
              <a:rPr lang="cs-CZ" b="1" dirty="0"/>
              <a:t>	</a:t>
            </a:r>
            <a:r>
              <a:rPr lang="cs-CZ" b="1" dirty="0" smtClean="0">
                <a:solidFill>
                  <a:srgbClr val="FF0000"/>
                </a:solidFill>
              </a:rPr>
              <a:t>Rychlost šíření zvuku ve vzduchu je 340m/s. </a:t>
            </a:r>
            <a:endParaRPr lang="cs-CZ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Ucho                                    17.5. </a:t>
            </a:r>
            <a:r>
              <a:rPr lang="cs-CZ" b="1" dirty="0" smtClean="0">
                <a:solidFill>
                  <a:srgbClr val="FF0000"/>
                </a:solidFill>
              </a:rPr>
              <a:t>                              </a:t>
            </a:r>
            <a:endParaRPr lang="cs-CZ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571612"/>
            <a:ext cx="5643602" cy="4373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ovací šipka 7"/>
          <p:cNvCxnSpPr/>
          <p:nvPr/>
        </p:nvCxnSpPr>
        <p:spPr>
          <a:xfrm>
            <a:off x="1428728" y="2428868"/>
            <a:ext cx="1000132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šipka 9"/>
          <p:cNvCxnSpPr/>
          <p:nvPr/>
        </p:nvCxnSpPr>
        <p:spPr>
          <a:xfrm rot="5400000" flipH="1" flipV="1">
            <a:off x="2786050" y="4572008"/>
            <a:ext cx="1500198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šipka 11"/>
          <p:cNvCxnSpPr/>
          <p:nvPr/>
        </p:nvCxnSpPr>
        <p:spPr>
          <a:xfrm rot="5400000" flipH="1" flipV="1">
            <a:off x="4214810" y="4643446"/>
            <a:ext cx="150019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šipka 13"/>
          <p:cNvCxnSpPr/>
          <p:nvPr/>
        </p:nvCxnSpPr>
        <p:spPr>
          <a:xfrm rot="16200000" flipH="1">
            <a:off x="3857620" y="2357430"/>
            <a:ext cx="1357322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šipka 15"/>
          <p:cNvCxnSpPr/>
          <p:nvPr/>
        </p:nvCxnSpPr>
        <p:spPr>
          <a:xfrm rot="16200000" flipV="1">
            <a:off x="4464843" y="4679165"/>
            <a:ext cx="2143140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šipka 17"/>
          <p:cNvCxnSpPr/>
          <p:nvPr/>
        </p:nvCxnSpPr>
        <p:spPr>
          <a:xfrm rot="16200000" flipV="1">
            <a:off x="5214942" y="4286256"/>
            <a:ext cx="1928826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ovací šipka 20"/>
          <p:cNvCxnSpPr/>
          <p:nvPr/>
        </p:nvCxnSpPr>
        <p:spPr>
          <a:xfrm rot="10800000" flipV="1">
            <a:off x="6572264" y="2928934"/>
            <a:ext cx="928694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šipka 22"/>
          <p:cNvCxnSpPr/>
          <p:nvPr/>
        </p:nvCxnSpPr>
        <p:spPr>
          <a:xfrm rot="5400000">
            <a:off x="5893603" y="2250273"/>
            <a:ext cx="1643074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ovací šipka 25"/>
          <p:cNvCxnSpPr/>
          <p:nvPr/>
        </p:nvCxnSpPr>
        <p:spPr>
          <a:xfrm rot="16200000" flipH="1">
            <a:off x="5464975" y="2035959"/>
            <a:ext cx="42862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ovéPole 26"/>
          <p:cNvSpPr txBox="1"/>
          <p:nvPr/>
        </p:nvSpPr>
        <p:spPr>
          <a:xfrm>
            <a:off x="857224" y="207167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boltec</a:t>
            </a:r>
            <a:endParaRPr lang="cs-CZ" b="1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2143108" y="5715016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zevní zvukovod</a:t>
            </a:r>
            <a:endParaRPr lang="cs-CZ" b="1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4214810" y="5643578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bubínek</a:t>
            </a:r>
            <a:endParaRPr lang="cs-CZ" b="1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5143504" y="6000768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kovadlinka</a:t>
            </a:r>
            <a:endParaRPr lang="cs-CZ" b="1" dirty="0"/>
          </a:p>
        </p:txBody>
      </p:sp>
      <p:sp>
        <p:nvSpPr>
          <p:cNvPr id="32" name="TextovéPole 31"/>
          <p:cNvSpPr txBox="1"/>
          <p:nvPr/>
        </p:nvSpPr>
        <p:spPr>
          <a:xfrm>
            <a:off x="3571868" y="1785926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kladívko</a:t>
            </a:r>
            <a:endParaRPr lang="cs-CZ" b="1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286512" y="5643578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třmínek</a:t>
            </a:r>
            <a:endParaRPr lang="cs-CZ" b="1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7572396" y="2714620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hlemýžď</a:t>
            </a:r>
            <a:endParaRPr lang="cs-CZ" b="1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4857752" y="1357298"/>
            <a:ext cx="1500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polokruhové kanálky</a:t>
            </a:r>
            <a:endParaRPr lang="cs-CZ" b="1" dirty="0"/>
          </a:p>
        </p:txBody>
      </p:sp>
      <p:sp>
        <p:nvSpPr>
          <p:cNvPr id="36" name="TextovéPole 35"/>
          <p:cNvSpPr txBox="1"/>
          <p:nvPr/>
        </p:nvSpPr>
        <p:spPr>
          <a:xfrm>
            <a:off x="6643702" y="1142984"/>
            <a:ext cx="1143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sluchové nervy</a:t>
            </a:r>
            <a:endParaRPr lang="cs-CZ" b="1" dirty="0"/>
          </a:p>
        </p:txBody>
      </p:sp>
      <p:cxnSp>
        <p:nvCxnSpPr>
          <p:cNvPr id="38" name="Přímá spojovací šipka 37"/>
          <p:cNvCxnSpPr/>
          <p:nvPr/>
        </p:nvCxnSpPr>
        <p:spPr>
          <a:xfrm rot="10800000">
            <a:off x="5929322" y="3643314"/>
            <a:ext cx="1714512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ovéPole 38"/>
          <p:cNvSpPr txBox="1"/>
          <p:nvPr/>
        </p:nvSpPr>
        <p:spPr>
          <a:xfrm>
            <a:off x="7643834" y="4143380"/>
            <a:ext cx="10715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oválné okénko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5554683"/>
          </a:xfrm>
        </p:spPr>
        <p:txBody>
          <a:bodyPr/>
          <a:lstStyle/>
          <a:p>
            <a:pPr>
              <a:buNone/>
            </a:pPr>
            <a:r>
              <a:rPr lang="cs-CZ" b="1" dirty="0" smtClean="0"/>
              <a:t>    Lidské ucho vnímá zvuky od frekvence </a:t>
            </a:r>
            <a:r>
              <a:rPr lang="cs-CZ" b="1" dirty="0" smtClean="0">
                <a:solidFill>
                  <a:srgbClr val="FF0000"/>
                </a:solidFill>
              </a:rPr>
              <a:t>16 Hz -dolní hranice slyšitelnosti</a:t>
            </a:r>
            <a:r>
              <a:rPr lang="cs-CZ" b="1" dirty="0" smtClean="0"/>
              <a:t> do frekvence </a:t>
            </a:r>
            <a:r>
              <a:rPr lang="cs-CZ" b="1" dirty="0" smtClean="0">
                <a:solidFill>
                  <a:srgbClr val="FF0000"/>
                </a:solidFill>
              </a:rPr>
              <a:t>20 kHz – horní hranice slyšitelnosti</a:t>
            </a:r>
            <a:r>
              <a:rPr lang="cs-CZ" b="1" dirty="0" smtClean="0"/>
              <a:t>.</a:t>
            </a:r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r>
              <a:rPr lang="cs-CZ" b="1" dirty="0" smtClean="0"/>
              <a:t>    </a:t>
            </a:r>
            <a:r>
              <a:rPr lang="cs-CZ" b="1" dirty="0" smtClean="0">
                <a:solidFill>
                  <a:srgbClr val="FF0000"/>
                </a:solidFill>
              </a:rPr>
              <a:t>infrazvuk</a:t>
            </a:r>
            <a:r>
              <a:rPr lang="cs-CZ" b="1" dirty="0" smtClean="0"/>
              <a:t> – tóny s kmitočty menšími než 16 Hz</a:t>
            </a: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    </a:t>
            </a:r>
            <a:r>
              <a:rPr lang="cs-CZ" b="1" dirty="0" smtClean="0">
                <a:solidFill>
                  <a:srgbClr val="FF0000"/>
                </a:solidFill>
              </a:rPr>
              <a:t>ultrazvuk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b="1" dirty="0" smtClean="0"/>
              <a:t>– tóny s kmitočty většími než 20 kHz (ledvinové kameny, snímky dítěte v těle matky, vady v kovových odlitcích, trvalé směsi (emulze) nemísících se kapalin) </a:t>
            </a:r>
          </a:p>
          <a:p>
            <a:pPr>
              <a:buNone/>
            </a:pP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Ozvěna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000108"/>
            <a:ext cx="8929718" cy="564360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	</a:t>
            </a:r>
            <a:r>
              <a:rPr lang="cs-CZ" b="1" dirty="0" smtClean="0"/>
              <a:t>Je způsobena odrazem zvuku na pevné překážce. Chceme-li slyšet ozvěnu zvuku (volání, písknutí), musíme být od odrážející stěny aspoň tak daleko, aby se zvuk rozšířil od nás k odrážející stěně a zpět za 0,1s. Za 0,1s zvuk urazí 340•0,1=34m, naše vzdálenost od stěny nesmí být menší než 17 m.</a:t>
            </a:r>
          </a:p>
          <a:p>
            <a:pPr>
              <a:buNone/>
            </a:pPr>
            <a:endParaRPr lang="cs-CZ" b="1" dirty="0"/>
          </a:p>
          <a:p>
            <a:pPr>
              <a:buNone/>
            </a:pPr>
            <a:r>
              <a:rPr lang="cs-CZ" b="1" dirty="0" smtClean="0"/>
              <a:t>	Při menších vzdálenostech slyšíme </a:t>
            </a:r>
            <a:r>
              <a:rPr lang="cs-CZ" b="1" dirty="0" smtClean="0">
                <a:solidFill>
                  <a:srgbClr val="FF0000"/>
                </a:solidFill>
              </a:rPr>
              <a:t>dozvuk</a:t>
            </a:r>
            <a:r>
              <a:rPr lang="cs-CZ" b="1" dirty="0" smtClean="0"/>
              <a:t> – odražený zvuk je prodloužením původního zvuku. Následuje – li rychle za původním zvukem, zlepšuje poslech – koncertní síně.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85728"/>
            <a:ext cx="8964488" cy="5840435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	</a:t>
            </a:r>
            <a:r>
              <a:rPr lang="cs-CZ" b="1" dirty="0" smtClean="0"/>
              <a:t>Setká-li se dozvuk se zvukem následujícím, vnímáme hlas nebo jiné zvuky nezřetelně (nádražní haly).</a:t>
            </a:r>
            <a:endParaRPr lang="cs-CZ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611560" y="2636912"/>
            <a:ext cx="784887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Př. </a:t>
            </a:r>
            <a:r>
              <a:rPr lang="cs-CZ" sz="3200" b="1" dirty="0" smtClean="0"/>
              <a:t>Hloubka moře se určuje tak, že se vyšle zvukový signál ke dnu moře. Jak hluboké je moře, jestliže se zvukový signál vyslaný z lodi vrátil za 4 sekundy? Rychlost zvuku ve vodě je 1 500 metrů za sekundu.</a:t>
            </a:r>
          </a:p>
          <a:p>
            <a:endParaRPr lang="cs-CZ" sz="3200" b="1" dirty="0" smtClean="0"/>
          </a:p>
          <a:p>
            <a:r>
              <a:rPr lang="cs-CZ" sz="3200" b="1" dirty="0" smtClean="0">
                <a:solidFill>
                  <a:srgbClr val="FF0000"/>
                </a:solidFill>
              </a:rPr>
              <a:t>Př. </a:t>
            </a:r>
            <a:r>
              <a:rPr lang="cs-CZ" sz="3200" b="1" dirty="0" smtClean="0"/>
              <a:t>Jak lze přibližně určit vzdálenost bouřky?</a:t>
            </a:r>
            <a:endParaRPr lang="cs-CZ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Ochrana před nadměrným hlukem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Ke srovnání hlasitosti zvuku se používá veličina </a:t>
            </a:r>
            <a:r>
              <a:rPr lang="cs-CZ" b="1" dirty="0" smtClean="0">
                <a:solidFill>
                  <a:srgbClr val="FF0000"/>
                </a:solidFill>
              </a:rPr>
              <a:t>hladina zvuku</a:t>
            </a:r>
            <a:r>
              <a:rPr lang="cs-CZ" b="1" dirty="0" smtClean="0"/>
              <a:t>. Její jednotkou je </a:t>
            </a:r>
            <a:r>
              <a:rPr lang="cs-CZ" b="1" dirty="0" smtClean="0">
                <a:solidFill>
                  <a:srgbClr val="FF0000"/>
                </a:solidFill>
              </a:rPr>
              <a:t>bel (B)</a:t>
            </a:r>
            <a:r>
              <a:rPr lang="cs-CZ" b="1" dirty="0" smtClean="0"/>
              <a:t>, užívá se převážně její desetina – </a:t>
            </a:r>
            <a:r>
              <a:rPr lang="cs-CZ" b="1" dirty="0" smtClean="0">
                <a:solidFill>
                  <a:srgbClr val="FF0000"/>
                </a:solidFill>
              </a:rPr>
              <a:t>decibel (dB)</a:t>
            </a:r>
            <a:r>
              <a:rPr lang="cs-CZ" b="1" dirty="0" smtClean="0"/>
              <a:t>.</a:t>
            </a:r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r>
              <a:rPr lang="cs-CZ" b="1" dirty="0" smtClean="0"/>
              <a:t>Delší pobyt v prostředí s hladinou zvuku </a:t>
            </a:r>
            <a:r>
              <a:rPr lang="cs-CZ" b="1" dirty="0" smtClean="0">
                <a:solidFill>
                  <a:srgbClr val="FF0000"/>
                </a:solidFill>
              </a:rPr>
              <a:t>nad</a:t>
            </a:r>
            <a:r>
              <a:rPr lang="cs-CZ" b="1" dirty="0" smtClean="0"/>
              <a:t> </a:t>
            </a:r>
            <a:r>
              <a:rPr lang="cs-CZ" b="1" dirty="0" smtClean="0">
                <a:solidFill>
                  <a:srgbClr val="FF0000"/>
                </a:solidFill>
              </a:rPr>
              <a:t>70dB </a:t>
            </a:r>
            <a:r>
              <a:rPr lang="cs-CZ" b="1" dirty="0" smtClean="0"/>
              <a:t>je </a:t>
            </a:r>
            <a:r>
              <a:rPr lang="cs-CZ" b="1" dirty="0" smtClean="0">
                <a:solidFill>
                  <a:srgbClr val="FF0000"/>
                </a:solidFill>
              </a:rPr>
              <a:t>zdraví škodlivý </a:t>
            </a:r>
            <a:r>
              <a:rPr lang="cs-CZ" b="1" dirty="0" smtClean="0"/>
              <a:t>(únava, nevolnost). </a:t>
            </a:r>
          </a:p>
          <a:p>
            <a:pPr>
              <a:buNone/>
            </a:pPr>
            <a:r>
              <a:rPr lang="cs-CZ" b="1" dirty="0" smtClean="0"/>
              <a:t>Při hladinách zvuku </a:t>
            </a:r>
            <a:r>
              <a:rPr lang="cs-CZ" b="1" dirty="0" smtClean="0">
                <a:solidFill>
                  <a:srgbClr val="FF0000"/>
                </a:solidFill>
              </a:rPr>
              <a:t>přes 80dB </a:t>
            </a:r>
            <a:r>
              <a:rPr lang="cs-CZ" b="1" dirty="0" smtClean="0"/>
              <a:t>je </a:t>
            </a:r>
            <a:r>
              <a:rPr lang="cs-CZ" b="1" dirty="0" smtClean="0">
                <a:solidFill>
                  <a:srgbClr val="FF0000"/>
                </a:solidFill>
              </a:rPr>
              <a:t>ohrožen sluch</a:t>
            </a:r>
            <a:r>
              <a:rPr lang="cs-CZ" b="1" dirty="0" smtClean="0"/>
              <a:t>.</a:t>
            </a:r>
          </a:p>
          <a:p>
            <a:pPr>
              <a:buNone/>
            </a:pPr>
            <a:r>
              <a:rPr lang="cs-CZ" b="1" dirty="0" smtClean="0"/>
              <a:t>Hlučná pracoviště – chrániče uší.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262</Words>
  <Application>Microsoft Office PowerPoint</Application>
  <PresentationFormat>Předvádění na obrazovce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Zvukové jevy</vt:lpstr>
      <vt:lpstr>Prezentace aplikace PowerPoint</vt:lpstr>
      <vt:lpstr>Prezentace aplikace PowerPoint</vt:lpstr>
      <vt:lpstr>Ucho                                    17.5.                               </vt:lpstr>
      <vt:lpstr>Prezentace aplikace PowerPoint</vt:lpstr>
      <vt:lpstr>Ozvěna</vt:lpstr>
      <vt:lpstr>Prezentace aplikace PowerPoint</vt:lpstr>
      <vt:lpstr>Ochrana před nadměrným hlukem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Zvukové jevy</dc:title>
  <dc:creator>Jitka Lebišová</dc:creator>
  <cp:lastModifiedBy>učitel</cp:lastModifiedBy>
  <cp:revision>20</cp:revision>
  <dcterms:created xsi:type="dcterms:W3CDTF">2010-05-14T04:17:02Z</dcterms:created>
  <dcterms:modified xsi:type="dcterms:W3CDTF">2018-06-15T09:59:58Z</dcterms:modified>
</cp:coreProperties>
</file>