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2"/>
  </p:notesMasterIdLst>
  <p:sldIdLst>
    <p:sldId id="267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</p:sldIdLst>
  <p:sldSz cx="9144000" cy="6858000" type="screen4x3"/>
  <p:notesSz cx="6858000" cy="9144000"/>
  <p:defaultTextStyle>
    <a:defPPr>
      <a:defRPr lang="en-GB"/>
    </a:defPPr>
    <a:lvl1pPr algn="l" defTabSz="449263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1pPr>
    <a:lvl2pPr marL="457200" algn="l" defTabSz="449263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2pPr>
    <a:lvl3pPr marL="914400" algn="l" defTabSz="449263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3pPr>
    <a:lvl4pPr marL="1371600" algn="l" defTabSz="449263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4pPr>
    <a:lvl5pPr marL="1828800" algn="l" defTabSz="449263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844" autoAdjust="0"/>
    <p:restoredTop sz="94660"/>
  </p:normalViewPr>
  <p:slideViewPr>
    <p:cSldViewPr>
      <p:cViewPr>
        <p:scale>
          <a:sx n="100" d="100"/>
          <a:sy n="100" d="100"/>
        </p:scale>
        <p:origin x="-115" y="667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-2490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>
              <a:cs typeface="Lucida Sans Unicode" pitchFamily="34" charset="0"/>
            </a:endParaRPr>
          </a:p>
        </p:txBody>
      </p:sp>
      <p:sp>
        <p:nvSpPr>
          <p:cNvPr id="57347" name="Text Box 2"/>
          <p:cNvSpPr txBox="1">
            <a:spLocks noChangeArrowheads="1"/>
          </p:cNvSpPr>
          <p:nvPr/>
        </p:nvSpPr>
        <p:spPr bwMode="auto">
          <a:xfrm>
            <a:off x="0" y="0"/>
            <a:ext cx="29718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>
              <a:cs typeface="Lucida Sans Unicode" pitchFamily="34" charset="0"/>
            </a:endParaRPr>
          </a:p>
        </p:txBody>
      </p:sp>
      <p:sp>
        <p:nvSpPr>
          <p:cNvPr id="57348" name="Text Box 3"/>
          <p:cNvSpPr txBox="1">
            <a:spLocks noChangeArrowheads="1"/>
          </p:cNvSpPr>
          <p:nvPr/>
        </p:nvSpPr>
        <p:spPr bwMode="auto">
          <a:xfrm>
            <a:off x="3886200" y="0"/>
            <a:ext cx="29718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>
              <a:cs typeface="Lucida Sans Unicode" pitchFamily="34" charset="0"/>
            </a:endParaRPr>
          </a:p>
        </p:txBody>
      </p:sp>
      <p:sp>
        <p:nvSpPr>
          <p:cNvPr id="60421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0413" cy="3427413"/>
          </a:xfrm>
          <a:prstGeom prst="rect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7613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cs-CZ" noProof="0" smtClean="0"/>
          </a:p>
        </p:txBody>
      </p:sp>
      <p:sp>
        <p:nvSpPr>
          <p:cNvPr id="57351" name="Text Box 6"/>
          <p:cNvSpPr txBox="1">
            <a:spLocks noChangeArrowheads="1"/>
          </p:cNvSpPr>
          <p:nvPr/>
        </p:nvSpPr>
        <p:spPr bwMode="auto">
          <a:xfrm>
            <a:off x="0" y="8683625"/>
            <a:ext cx="29718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>
              <a:cs typeface="Lucida Sans Unicode" pitchFamily="34" charset="0"/>
            </a:endParaRP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886200" y="868680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1pPr>
          </a:lstStyle>
          <a:p>
            <a:pPr>
              <a:defRPr/>
            </a:pPr>
            <a:fld id="{A5A3E347-FF5E-477E-95E8-D09776BB39C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878180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283234D8-D4D0-4054-ABB7-530605588282}" type="slidenum">
              <a:rPr lang="en-GB" smtClean="0"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1</a:t>
            </a:fld>
            <a:endParaRPr lang="en-GB" smtClean="0"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8294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8294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870170B2-4F22-4AC4-9ACD-14DC261F492A}" type="slidenum">
              <a:rPr lang="en-GB" smtClean="0"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10</a:t>
            </a:fld>
            <a:endParaRPr lang="en-GB" smtClean="0"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9216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9216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88AD22DD-045C-4FC0-B7BC-49A2741BF5DE}" type="slidenum">
              <a:rPr lang="en-GB" smtClean="0"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2</a:t>
            </a:fld>
            <a:endParaRPr lang="en-GB" smtClean="0"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8397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8397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47E9B736-B74B-4B59-BDA6-86C656A98780}" type="slidenum">
              <a:rPr lang="en-GB" smtClean="0"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3</a:t>
            </a:fld>
            <a:endParaRPr lang="en-GB" smtClean="0"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8499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8499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46767E25-3030-4890-BBC9-25A28B23D77B}" type="slidenum">
              <a:rPr lang="en-GB" smtClean="0"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4</a:t>
            </a:fld>
            <a:endParaRPr lang="en-GB" smtClean="0"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8601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8602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D44E2F06-FFCD-462B-A7B7-5C5A376D4C7C}" type="slidenum">
              <a:rPr lang="en-GB" smtClean="0"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5</a:t>
            </a:fld>
            <a:endParaRPr lang="en-GB" smtClean="0"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870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870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C7277615-C4DB-4637-BA4B-485898BD97A9}" type="slidenum">
              <a:rPr lang="en-GB" smtClean="0"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6</a:t>
            </a:fld>
            <a:endParaRPr lang="en-GB" smtClean="0"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8806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8806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F4AF2945-6E0A-4548-8CF7-EA634CDDA41D}" type="slidenum">
              <a:rPr lang="en-GB" smtClean="0"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7</a:t>
            </a:fld>
            <a:endParaRPr lang="en-GB" smtClean="0"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8909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8909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29D7B422-F88E-443A-8F20-C6C5D5B75E99}" type="slidenum">
              <a:rPr lang="en-GB" smtClean="0"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8</a:t>
            </a:fld>
            <a:endParaRPr lang="en-GB" smtClean="0"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9011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9011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44D36C8E-4D09-4411-A76A-A86A76C401FD}" type="slidenum">
              <a:rPr lang="en-GB" smtClean="0"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9</a:t>
            </a:fld>
            <a:endParaRPr lang="en-GB" smtClean="0"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9113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9114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F5EE5A-5432-4999-A9E2-69FB8B23651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448F61-06B0-4AB7-ACBD-24105C66FFB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15100" y="463550"/>
            <a:ext cx="1941513" cy="5630863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85800" y="463550"/>
            <a:ext cx="5676900" cy="5630863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9CDB13-6A4B-44E9-9B8C-756B83DBB8C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FD326A-9D42-418C-A556-736AD9B0B22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FDE213-081F-4D50-929D-85B08162374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08413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6613" y="1981200"/>
            <a:ext cx="3810000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780DAF-DFC6-4996-8FF3-E83E44497FA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FFB54A-A2A8-45DB-869C-35B1EFC6A0D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643969-769A-40CB-9047-4D8BA58FE43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446919-B744-45AB-B039-DBDC7E3E62B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73A4C8-78EA-45A4-8BCF-EB49633D9EB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B63C90-AC48-448C-8A89-A49D89320E0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63550"/>
            <a:ext cx="7770813" cy="1433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Klepněte pro úpravu formátu titulního textu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0813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Klepněte pro úpravu formátu textu osnovy</a:t>
            </a:r>
          </a:p>
          <a:p>
            <a:pPr lvl="1"/>
            <a:r>
              <a:rPr lang="en-GB" smtClean="0"/>
              <a:t>Druhá úroveň</a:t>
            </a:r>
          </a:p>
          <a:p>
            <a:pPr lvl="2"/>
            <a:r>
              <a:rPr lang="en-GB" smtClean="0"/>
              <a:t>Třetí úroveň</a:t>
            </a:r>
          </a:p>
          <a:p>
            <a:pPr lvl="3"/>
            <a:r>
              <a:rPr lang="en-GB" smtClean="0"/>
              <a:t>Čtvrtá úroveň osnovy</a:t>
            </a:r>
          </a:p>
          <a:p>
            <a:pPr lvl="4"/>
            <a:r>
              <a:rPr lang="en-GB" smtClean="0"/>
              <a:t>Pátá úroveň osnovy</a:t>
            </a:r>
          </a:p>
          <a:p>
            <a:pPr lvl="4"/>
            <a:r>
              <a:rPr lang="en-GB" smtClean="0"/>
              <a:t>Šestá úroveň</a:t>
            </a:r>
          </a:p>
          <a:p>
            <a:pPr lvl="4"/>
            <a:r>
              <a:rPr lang="en-GB" smtClean="0"/>
              <a:t>Sedmá úroveň</a:t>
            </a:r>
          </a:p>
          <a:p>
            <a:pPr lvl="4"/>
            <a:r>
              <a:rPr lang="en-GB" smtClean="0"/>
              <a:t>Osmá úroveň textu</a:t>
            </a:r>
          </a:p>
          <a:p>
            <a:pPr lvl="4"/>
            <a:r>
              <a:rPr lang="en-GB" smtClean="0"/>
              <a:t>Devátá úroveň</a:t>
            </a:r>
          </a:p>
        </p:txBody>
      </p:sp>
      <p:sp>
        <p:nvSpPr>
          <p:cNvPr id="1028" name="Text Box 3"/>
          <p:cNvSpPr txBox="1">
            <a:spLocks noChangeArrowheads="1"/>
          </p:cNvSpPr>
          <p:nvPr/>
        </p:nvSpPr>
        <p:spPr bwMode="auto">
          <a:xfrm>
            <a:off x="685800" y="6248400"/>
            <a:ext cx="19050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1029" name="Text Box 4"/>
          <p:cNvSpPr txBox="1">
            <a:spLocks noChangeArrowheads="1"/>
          </p:cNvSpPr>
          <p:nvPr/>
        </p:nvSpPr>
        <p:spPr bwMode="auto">
          <a:xfrm>
            <a:off x="3124200" y="6248400"/>
            <a:ext cx="28956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2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19034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034A83F3-43A6-463B-AA02-75386C516AA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2pPr>
      <a:lvl3pPr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3pPr>
      <a:lvl4pPr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4pPr>
      <a:lvl5pPr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5pPr>
      <a:lvl6pPr marL="457200"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6pPr>
      <a:lvl7pPr marL="914400"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7pPr>
      <a:lvl8pPr marL="1371600"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8pPr>
      <a:lvl9pPr marL="1828800"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9pPr>
    </p:titleStyle>
    <p:bodyStyle>
      <a:lvl1pPr marL="341313" indent="-341313" algn="l" defTabSz="449263" rtl="0" eaLnBrk="0" fontAlgn="base" hangingPunct="0">
        <a:lnSpc>
          <a:spcPct val="95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1363" indent="-284163" algn="l" defTabSz="449263" rtl="0" eaLnBrk="0" fontAlgn="base" hangingPunct="0">
        <a:lnSpc>
          <a:spcPct val="95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lnSpc>
          <a:spcPct val="95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lnSpc>
          <a:spcPct val="9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lnSpc>
          <a:spcPct val="9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49263" rtl="0" eaLnBrk="0" fontAlgn="base" hangingPunct="0">
        <a:lnSpc>
          <a:spcPct val="9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49263" rtl="0" eaLnBrk="0" fontAlgn="base" hangingPunct="0">
        <a:lnSpc>
          <a:spcPct val="9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49263" rtl="0" eaLnBrk="0" fontAlgn="base" hangingPunct="0">
        <a:lnSpc>
          <a:spcPct val="9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49263" rtl="0" eaLnBrk="0" fontAlgn="base" hangingPunct="0">
        <a:lnSpc>
          <a:spcPct val="9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1"/>
          <p:cNvSpPr txBox="1">
            <a:spLocks noChangeArrowheads="1"/>
          </p:cNvSpPr>
          <p:nvPr/>
        </p:nvSpPr>
        <p:spPr bwMode="auto">
          <a:xfrm>
            <a:off x="685800" y="-128588"/>
            <a:ext cx="7772400" cy="131127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>
                <a:solidFill>
                  <a:srgbClr val="000000"/>
                </a:solidFill>
              </a:rPr>
              <a:t/>
            </a:r>
            <a:br>
              <a:rPr lang="en-GB" sz="4000" b="1">
                <a:solidFill>
                  <a:srgbClr val="000000"/>
                </a:solidFill>
              </a:rPr>
            </a:br>
            <a:r>
              <a:rPr lang="en-GB" sz="4000" b="1">
                <a:solidFill>
                  <a:srgbClr val="000000"/>
                </a:solidFill>
              </a:rPr>
              <a:t>Zrcadla kulová</a:t>
            </a:r>
          </a:p>
        </p:txBody>
      </p:sp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577850" y="2293938"/>
            <a:ext cx="4308475" cy="28368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Clr>
                <a:srgbClr val="3333CC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>
                <a:solidFill>
                  <a:srgbClr val="3333CC"/>
                </a:solidFill>
              </a:rPr>
              <a:t>	</a:t>
            </a:r>
            <a:r>
              <a:rPr lang="en-GB" sz="3600">
                <a:solidFill>
                  <a:srgbClr val="000000"/>
                </a:solidFill>
              </a:rPr>
              <a:t>1. dutá</a:t>
            </a:r>
          </a:p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>
                <a:solidFill>
                  <a:srgbClr val="000000"/>
                </a:solidFill>
              </a:rPr>
              <a:t>			</a:t>
            </a:r>
          </a:p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3600">
              <a:solidFill>
                <a:srgbClr val="000000"/>
              </a:solidFill>
            </a:endParaRPr>
          </a:p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3600">
              <a:solidFill>
                <a:srgbClr val="000000"/>
              </a:solidFill>
            </a:endParaRPr>
          </a:p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>
                <a:solidFill>
                  <a:srgbClr val="000000"/>
                </a:solidFill>
              </a:rPr>
              <a:t>	2. vypuklá</a:t>
            </a:r>
          </a:p>
        </p:txBody>
      </p:sp>
      <p:sp>
        <p:nvSpPr>
          <p:cNvPr id="23556" name="Line 3"/>
          <p:cNvSpPr>
            <a:spLocks noChangeShapeType="1"/>
          </p:cNvSpPr>
          <p:nvPr/>
        </p:nvSpPr>
        <p:spPr bwMode="auto">
          <a:xfrm>
            <a:off x="4806950" y="1946275"/>
            <a:ext cx="1588" cy="1588"/>
          </a:xfrm>
          <a:prstGeom prst="line">
            <a:avLst/>
          </a:prstGeom>
          <a:noFill/>
          <a:ln w="381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14340" name="Line 4"/>
          <p:cNvSpPr>
            <a:spLocks noChangeShapeType="1"/>
          </p:cNvSpPr>
          <p:nvPr/>
        </p:nvSpPr>
        <p:spPr bwMode="auto">
          <a:xfrm>
            <a:off x="4492625" y="2840038"/>
            <a:ext cx="2895600" cy="1587"/>
          </a:xfrm>
          <a:prstGeom prst="line">
            <a:avLst/>
          </a:prstGeom>
          <a:noFill/>
          <a:ln w="324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14341" name="Freeform 5"/>
          <p:cNvSpPr>
            <a:spLocks noChangeArrowheads="1"/>
          </p:cNvSpPr>
          <p:nvPr/>
        </p:nvSpPr>
        <p:spPr bwMode="auto">
          <a:xfrm>
            <a:off x="5543550" y="1946275"/>
            <a:ext cx="657225" cy="1787525"/>
          </a:xfrm>
          <a:custGeom>
            <a:avLst/>
            <a:gdLst>
              <a:gd name="T0" fmla="*/ 389398 w 657225"/>
              <a:gd name="T1" fmla="*/ 15424 h 1787525"/>
              <a:gd name="T2" fmla="*/ 328613 w 657225"/>
              <a:gd name="T3" fmla="*/ 893763 h 1787525"/>
              <a:gd name="T4" fmla="*/ 349760 w 657225"/>
              <a:gd name="T5" fmla="*/ 1785672 h 1787525"/>
              <a:gd name="T6" fmla="*/ 0 60000 65536"/>
              <a:gd name="T7" fmla="*/ 0 60000 65536"/>
              <a:gd name="T8" fmla="*/ 0 60000 65536"/>
              <a:gd name="T9" fmla="*/ 349760 w 657225"/>
              <a:gd name="T10" fmla="*/ 15424 h 1787525"/>
              <a:gd name="T11" fmla="*/ 657225 w 657225"/>
              <a:gd name="T12" fmla="*/ 1785672 h 178752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657225" h="1787525" stroke="0">
                <a:moveTo>
                  <a:pt x="389398" y="15424"/>
                </a:moveTo>
                <a:lnTo>
                  <a:pt x="389398" y="15423"/>
                </a:lnTo>
                <a:cubicBezTo>
                  <a:pt x="544717" y="94937"/>
                  <a:pt x="657225" y="463906"/>
                  <a:pt x="657225" y="893763"/>
                </a:cubicBezTo>
                <a:cubicBezTo>
                  <a:pt x="657225" y="1365046"/>
                  <a:pt x="522676" y="1755348"/>
                  <a:pt x="349756" y="1785673"/>
                </a:cubicBezTo>
                <a:lnTo>
                  <a:pt x="328613" y="893763"/>
                </a:lnTo>
                <a:lnTo>
                  <a:pt x="389398" y="15424"/>
                </a:lnTo>
                <a:close/>
              </a:path>
              <a:path w="657225" h="1787525" fill="none">
                <a:moveTo>
                  <a:pt x="389398" y="15424"/>
                </a:moveTo>
                <a:lnTo>
                  <a:pt x="389398" y="15423"/>
                </a:lnTo>
                <a:cubicBezTo>
                  <a:pt x="544717" y="94937"/>
                  <a:pt x="657225" y="463906"/>
                  <a:pt x="657225" y="893763"/>
                </a:cubicBezTo>
                <a:cubicBezTo>
                  <a:pt x="657225" y="1365046"/>
                  <a:pt x="522676" y="1755348"/>
                  <a:pt x="349756" y="1785673"/>
                </a:cubicBezTo>
              </a:path>
            </a:pathLst>
          </a:custGeom>
          <a:solidFill>
            <a:srgbClr val="FFFFFF">
              <a:alpha val="9804"/>
            </a:srgbClr>
          </a:solidFill>
          <a:ln w="38160">
            <a:solidFill>
              <a:srgbClr val="FFFF00"/>
            </a:solidFill>
            <a:round/>
            <a:headEnd/>
            <a:tailEnd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14342" name="Freeform 6"/>
          <p:cNvSpPr>
            <a:spLocks noChangeArrowheads="1"/>
          </p:cNvSpPr>
          <p:nvPr/>
        </p:nvSpPr>
        <p:spPr bwMode="auto">
          <a:xfrm rot="10800000">
            <a:off x="6202363" y="3619500"/>
            <a:ext cx="785812" cy="1785938"/>
          </a:xfrm>
          <a:custGeom>
            <a:avLst/>
            <a:gdLst>
              <a:gd name="T0" fmla="*/ 453953 w 785813"/>
              <a:gd name="T1" fmla="*/ 10845 h 1785938"/>
              <a:gd name="T2" fmla="*/ 392906 w 785813"/>
              <a:gd name="T3" fmla="*/ 892969 h 1785938"/>
              <a:gd name="T4" fmla="*/ 414047 w 785813"/>
              <a:gd name="T5" fmla="*/ 1784644 h 1785938"/>
              <a:gd name="T6" fmla="*/ 0 60000 65536"/>
              <a:gd name="T7" fmla="*/ 0 60000 65536"/>
              <a:gd name="T8" fmla="*/ 0 60000 65536"/>
              <a:gd name="T9" fmla="*/ 414048 w 785813"/>
              <a:gd name="T10" fmla="*/ 10845 h 1785938"/>
              <a:gd name="T11" fmla="*/ 785813 w 785813"/>
              <a:gd name="T12" fmla="*/ 1784644 h 178593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785813" h="1785938" stroke="0">
                <a:moveTo>
                  <a:pt x="453954" y="10845"/>
                </a:moveTo>
                <a:lnTo>
                  <a:pt x="453954" y="10844"/>
                </a:lnTo>
                <a:cubicBezTo>
                  <a:pt x="645032" y="79148"/>
                  <a:pt x="785813" y="453361"/>
                  <a:pt x="785813" y="892969"/>
                </a:cubicBezTo>
                <a:cubicBezTo>
                  <a:pt x="785813" y="1367473"/>
                  <a:pt x="622525" y="1759114"/>
                  <a:pt x="414045" y="1784644"/>
                </a:cubicBezTo>
                <a:lnTo>
                  <a:pt x="392907" y="892969"/>
                </a:lnTo>
                <a:lnTo>
                  <a:pt x="453954" y="10845"/>
                </a:lnTo>
                <a:close/>
              </a:path>
              <a:path w="785813" h="1785938" fill="none">
                <a:moveTo>
                  <a:pt x="453954" y="10845"/>
                </a:moveTo>
                <a:lnTo>
                  <a:pt x="453954" y="10844"/>
                </a:lnTo>
                <a:cubicBezTo>
                  <a:pt x="645032" y="79148"/>
                  <a:pt x="785813" y="453361"/>
                  <a:pt x="785813" y="892969"/>
                </a:cubicBezTo>
                <a:cubicBezTo>
                  <a:pt x="785813" y="1367473"/>
                  <a:pt x="622525" y="1759114"/>
                  <a:pt x="414045" y="1784644"/>
                </a:cubicBezTo>
              </a:path>
            </a:pathLst>
          </a:custGeom>
          <a:solidFill>
            <a:srgbClr val="FFFFFF">
              <a:alpha val="9804"/>
            </a:srgbClr>
          </a:solidFill>
          <a:ln w="38160">
            <a:solidFill>
              <a:srgbClr val="FFFF00"/>
            </a:solidFill>
            <a:round/>
            <a:headEnd/>
            <a:tailEnd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14343" name="Line 7"/>
          <p:cNvSpPr>
            <a:spLocks noChangeShapeType="1"/>
          </p:cNvSpPr>
          <p:nvPr/>
        </p:nvSpPr>
        <p:spPr bwMode="auto">
          <a:xfrm>
            <a:off x="4602163" y="4508500"/>
            <a:ext cx="2895600" cy="1588"/>
          </a:xfrm>
          <a:prstGeom prst="line">
            <a:avLst/>
          </a:prstGeom>
          <a:noFill/>
          <a:ln w="324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cxnSp>
        <p:nvCxnSpPr>
          <p:cNvPr id="14344" name="AutoShape 8"/>
          <p:cNvCxnSpPr>
            <a:cxnSpLocks noChangeShapeType="1"/>
          </p:cNvCxnSpPr>
          <p:nvPr/>
        </p:nvCxnSpPr>
        <p:spPr bwMode="auto">
          <a:xfrm>
            <a:off x="4649788" y="2622550"/>
            <a:ext cx="893762" cy="1588"/>
          </a:xfrm>
          <a:prstGeom prst="straightConnector1">
            <a:avLst/>
          </a:prstGeom>
          <a:noFill/>
          <a:ln w="28440">
            <a:solidFill>
              <a:srgbClr val="3333CC"/>
            </a:solidFill>
            <a:miter lim="800000"/>
            <a:headEnd/>
            <a:tailEnd type="triangle" w="med" len="med"/>
          </a:ln>
        </p:spPr>
      </p:cxnSp>
      <p:cxnSp>
        <p:nvCxnSpPr>
          <p:cNvPr id="14345" name="AutoShape 9"/>
          <p:cNvCxnSpPr>
            <a:cxnSpLocks noChangeShapeType="1"/>
          </p:cNvCxnSpPr>
          <p:nvPr/>
        </p:nvCxnSpPr>
        <p:spPr bwMode="auto">
          <a:xfrm>
            <a:off x="4806950" y="4730750"/>
            <a:ext cx="895350" cy="1588"/>
          </a:xfrm>
          <a:prstGeom prst="straightConnector1">
            <a:avLst/>
          </a:prstGeom>
          <a:noFill/>
          <a:ln w="28440">
            <a:solidFill>
              <a:srgbClr val="3333CC"/>
            </a:solidFill>
            <a:miter lim="800000"/>
            <a:headEnd/>
            <a:tailEnd type="triangle" w="med" len="med"/>
          </a:ln>
        </p:spPr>
      </p:cxn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1044575" y="790575"/>
            <a:ext cx="6330950" cy="1617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3600" b="1">
              <a:solidFill>
                <a:srgbClr val="000000"/>
              </a:solidFill>
            </a:endParaRPr>
          </a:p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>
                <a:solidFill>
                  <a:srgbClr val="000000"/>
                </a:solidFill>
              </a:rPr>
              <a:t>Druhy:</a:t>
            </a:r>
            <a:r>
              <a:rPr lang="en-GB" sz="2800" b="1">
                <a:solidFill>
                  <a:srgbClr val="000000"/>
                </a:solidFill>
              </a:rPr>
              <a:t/>
            </a:r>
            <a:br>
              <a:rPr lang="en-GB" sz="2800" b="1">
                <a:solidFill>
                  <a:srgbClr val="000000"/>
                </a:solidFill>
              </a:rPr>
            </a:br>
            <a:endParaRPr lang="en-GB" sz="2800" b="1">
              <a:solidFill>
                <a:srgbClr val="000000"/>
              </a:solidFill>
            </a:endParaRPr>
          </a:p>
        </p:txBody>
      </p:sp>
      <p:sp>
        <p:nvSpPr>
          <p:cNvPr id="14347" name="Rectangle 11"/>
          <p:cNvSpPr>
            <a:spLocks noChangeArrowheads="1"/>
          </p:cNvSpPr>
          <p:nvPr/>
        </p:nvSpPr>
        <p:spPr bwMode="auto">
          <a:xfrm>
            <a:off x="7124700" y="4110038"/>
            <a:ext cx="433388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000000"/>
                </a:solidFill>
              </a:rPr>
              <a:t>o</a:t>
            </a:r>
          </a:p>
        </p:txBody>
      </p:sp>
      <p:sp>
        <p:nvSpPr>
          <p:cNvPr id="14348" name="Rectangle 12"/>
          <p:cNvSpPr>
            <a:spLocks noChangeArrowheads="1"/>
          </p:cNvSpPr>
          <p:nvPr/>
        </p:nvSpPr>
        <p:spPr bwMode="auto">
          <a:xfrm>
            <a:off x="7221538" y="2378075"/>
            <a:ext cx="333375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000000"/>
                </a:solidFill>
              </a:rPr>
              <a:t>o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 additive="repl">
                                        <p:cTn id="7" dur="2000"/>
                                        <p:tgtEl>
                                          <p:spTgt spid="14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 additive="repl">
                                        <p:cTn id="12" dur="1000"/>
                                        <p:tgtEl>
                                          <p:spTgt spid="143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 additive="repl">
                                        <p:cTn id="17" dur="3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43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43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 animBg="1"/>
      <p:bldP spid="1434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ext Box 1"/>
          <p:cNvSpPr txBox="1">
            <a:spLocks noChangeArrowheads="1"/>
          </p:cNvSpPr>
          <p:nvPr/>
        </p:nvSpPr>
        <p:spPr bwMode="auto">
          <a:xfrm>
            <a:off x="395288" y="357188"/>
            <a:ext cx="8534400" cy="8397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eaLnBrk="1" hangingPunct="1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>
                <a:solidFill>
                  <a:srgbClr val="000000"/>
                </a:solidFill>
              </a:rPr>
              <a:t>3. Předmět blíže než </a:t>
            </a:r>
            <a:r>
              <a:rPr lang="en-GB" sz="3600" b="1">
                <a:solidFill>
                  <a:srgbClr val="000000"/>
                </a:solidFill>
              </a:rPr>
              <a:t>f</a:t>
            </a:r>
          </a:p>
        </p:txBody>
      </p:sp>
      <p:sp>
        <p:nvSpPr>
          <p:cNvPr id="29699" name="Freeform 2"/>
          <p:cNvSpPr>
            <a:spLocks noChangeArrowheads="1"/>
          </p:cNvSpPr>
          <p:nvPr/>
        </p:nvSpPr>
        <p:spPr bwMode="auto">
          <a:xfrm>
            <a:off x="4355976" y="1268760"/>
            <a:ext cx="2159000" cy="3500438"/>
          </a:xfrm>
          <a:custGeom>
            <a:avLst/>
            <a:gdLst>
              <a:gd name="T0" fmla="*/ 1199869 w 2159000"/>
              <a:gd name="T1" fmla="*/ 10915 h 3500438"/>
              <a:gd name="T2" fmla="*/ 1079500 w 2159000"/>
              <a:gd name="T3" fmla="*/ 1750219 h 3500438"/>
              <a:gd name="T4" fmla="*/ 1120967 w 2159000"/>
              <a:gd name="T5" fmla="*/ 3499146 h 3500438"/>
              <a:gd name="T6" fmla="*/ 0 60000 65536"/>
              <a:gd name="T7" fmla="*/ 0 60000 65536"/>
              <a:gd name="T8" fmla="*/ 0 60000 65536"/>
              <a:gd name="T9" fmla="*/ 1120967 w 2159000"/>
              <a:gd name="T10" fmla="*/ 10915 h 3500438"/>
              <a:gd name="T11" fmla="*/ 2159000 w 2159000"/>
              <a:gd name="T12" fmla="*/ 3499146 h 350043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59000" h="3500438" stroke="0">
                <a:moveTo>
                  <a:pt x="1199869" y="10915"/>
                </a:moveTo>
                <a:lnTo>
                  <a:pt x="1199869" y="10914"/>
                </a:lnTo>
                <a:cubicBezTo>
                  <a:pt x="1746054" y="110276"/>
                  <a:pt x="2159000" y="859118"/>
                  <a:pt x="2159000" y="1750219"/>
                </a:cubicBezTo>
                <a:cubicBezTo>
                  <a:pt x="2159000" y="2690682"/>
                  <a:pt x="1700593" y="3463023"/>
                  <a:pt x="1120962" y="3499146"/>
                </a:cubicBezTo>
                <a:lnTo>
                  <a:pt x="1079500" y="1750219"/>
                </a:lnTo>
                <a:lnTo>
                  <a:pt x="1199869" y="10915"/>
                </a:lnTo>
                <a:close/>
              </a:path>
              <a:path w="2159000" h="3500438" fill="none">
                <a:moveTo>
                  <a:pt x="1199869" y="10915"/>
                </a:moveTo>
                <a:lnTo>
                  <a:pt x="1199869" y="10914"/>
                </a:lnTo>
                <a:cubicBezTo>
                  <a:pt x="1746054" y="110276"/>
                  <a:pt x="2159000" y="859118"/>
                  <a:pt x="2159000" y="1750219"/>
                </a:cubicBezTo>
                <a:cubicBezTo>
                  <a:pt x="2159000" y="2690682"/>
                  <a:pt x="1700593" y="3463023"/>
                  <a:pt x="1120962" y="3499146"/>
                </a:cubicBezTo>
              </a:path>
            </a:pathLst>
          </a:custGeom>
          <a:solidFill>
            <a:srgbClr val="FFFFFF">
              <a:alpha val="9804"/>
            </a:srgbClr>
          </a:solidFill>
          <a:ln w="38160">
            <a:solidFill>
              <a:srgbClr val="FFFF00"/>
            </a:solidFill>
            <a:round/>
            <a:headEnd/>
            <a:tailEnd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32772" name="Line 3"/>
          <p:cNvSpPr>
            <a:spLocks noChangeShapeType="1"/>
          </p:cNvSpPr>
          <p:nvPr/>
        </p:nvSpPr>
        <p:spPr bwMode="auto">
          <a:xfrm flipV="1">
            <a:off x="1187450" y="2995613"/>
            <a:ext cx="7129463" cy="49212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2773" name="Rectangle 4"/>
          <p:cNvSpPr>
            <a:spLocks noChangeArrowheads="1"/>
          </p:cNvSpPr>
          <p:nvPr/>
        </p:nvSpPr>
        <p:spPr bwMode="auto">
          <a:xfrm flipV="1">
            <a:off x="7956550" y="3008313"/>
            <a:ext cx="4318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alibri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solidFill>
                  <a:srgbClr val="000000"/>
                </a:solidFill>
                <a:latin typeface="Calibri" pitchFamily="34" charset="0"/>
              </a:rPr>
              <a:t>o</a:t>
            </a:r>
            <a:r>
              <a:rPr lang="en-GB">
                <a:solidFill>
                  <a:srgbClr val="000000"/>
                </a:solidFill>
                <a:latin typeface="Calibri" pitchFamily="34" charset="0"/>
              </a:rPr>
              <a:t> </a:t>
            </a:r>
          </a:p>
        </p:txBody>
      </p:sp>
      <p:cxnSp>
        <p:nvCxnSpPr>
          <p:cNvPr id="23557" name="AutoShape 5"/>
          <p:cNvCxnSpPr>
            <a:cxnSpLocks noChangeShapeType="1"/>
          </p:cNvCxnSpPr>
          <p:nvPr/>
        </p:nvCxnSpPr>
        <p:spPr bwMode="auto">
          <a:xfrm flipH="1" flipV="1">
            <a:off x="611188" y="1557338"/>
            <a:ext cx="5287962" cy="1587"/>
          </a:xfrm>
          <a:prstGeom prst="straightConnector1">
            <a:avLst/>
          </a:prstGeom>
          <a:noFill/>
          <a:ln w="19080">
            <a:solidFill>
              <a:srgbClr val="666666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32775" name="Rectangle 6"/>
          <p:cNvSpPr>
            <a:spLocks noChangeArrowheads="1"/>
          </p:cNvSpPr>
          <p:nvPr/>
        </p:nvSpPr>
        <p:spPr bwMode="auto">
          <a:xfrm>
            <a:off x="4860032" y="3212976"/>
            <a:ext cx="461963" cy="3984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alibri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solidFill>
                  <a:srgbClr val="000000"/>
                </a:solidFill>
                <a:latin typeface="Calibri" pitchFamily="34" charset="0"/>
              </a:rPr>
              <a:t>F</a:t>
            </a:r>
          </a:p>
        </p:txBody>
      </p:sp>
      <p:sp>
        <p:nvSpPr>
          <p:cNvPr id="32776" name="Rectangle 7"/>
          <p:cNvSpPr>
            <a:spLocks noChangeArrowheads="1"/>
          </p:cNvSpPr>
          <p:nvPr/>
        </p:nvSpPr>
        <p:spPr bwMode="auto">
          <a:xfrm flipV="1">
            <a:off x="3059832" y="3212976"/>
            <a:ext cx="447675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alibri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solidFill>
                  <a:srgbClr val="000000"/>
                </a:solidFill>
                <a:latin typeface="Calibri" pitchFamily="34" charset="0"/>
              </a:rPr>
              <a:t>S</a:t>
            </a:r>
          </a:p>
        </p:txBody>
      </p:sp>
      <p:cxnSp>
        <p:nvCxnSpPr>
          <p:cNvPr id="23560" name="AutoShape 8"/>
          <p:cNvCxnSpPr>
            <a:cxnSpLocks noChangeShapeType="1"/>
            <a:stCxn id="23567" idx="0"/>
          </p:cNvCxnSpPr>
          <p:nvPr/>
        </p:nvCxnSpPr>
        <p:spPr bwMode="auto">
          <a:xfrm flipV="1">
            <a:off x="3598863" y="1557338"/>
            <a:ext cx="2341562" cy="3311525"/>
          </a:xfrm>
          <a:prstGeom prst="straightConnector1">
            <a:avLst/>
          </a:prstGeom>
          <a:noFill/>
          <a:ln w="19080">
            <a:solidFill>
              <a:srgbClr val="666666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32778" name="Line 9"/>
          <p:cNvSpPr>
            <a:spLocks noChangeShapeType="1"/>
          </p:cNvSpPr>
          <p:nvPr/>
        </p:nvSpPr>
        <p:spPr bwMode="auto">
          <a:xfrm flipH="1">
            <a:off x="4900613" y="2854325"/>
            <a:ext cx="4762" cy="327025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2779" name="Line 10"/>
          <p:cNvSpPr>
            <a:spLocks noChangeShapeType="1"/>
          </p:cNvSpPr>
          <p:nvPr/>
        </p:nvSpPr>
        <p:spPr bwMode="auto">
          <a:xfrm flipH="1">
            <a:off x="3328988" y="2854325"/>
            <a:ext cx="4762" cy="327025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2780" name="Text Box 11"/>
          <p:cNvSpPr txBox="1">
            <a:spLocks noChangeArrowheads="1"/>
          </p:cNvSpPr>
          <p:nvPr/>
        </p:nvSpPr>
        <p:spPr bwMode="auto">
          <a:xfrm>
            <a:off x="0" y="-171450"/>
            <a:ext cx="7772400" cy="1470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cxnSp>
        <p:nvCxnSpPr>
          <p:cNvPr id="23564" name="AutoShape 12"/>
          <p:cNvCxnSpPr>
            <a:cxnSpLocks noChangeShapeType="1"/>
          </p:cNvCxnSpPr>
          <p:nvPr/>
        </p:nvCxnSpPr>
        <p:spPr bwMode="auto">
          <a:xfrm>
            <a:off x="1258888" y="1916113"/>
            <a:ext cx="4968875" cy="1587"/>
          </a:xfrm>
          <a:prstGeom prst="straightConnector1">
            <a:avLst/>
          </a:prstGeom>
          <a:noFill/>
          <a:ln w="1908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3565" name="AutoShape 13"/>
          <p:cNvCxnSpPr>
            <a:cxnSpLocks noChangeShapeType="1"/>
          </p:cNvCxnSpPr>
          <p:nvPr/>
        </p:nvCxnSpPr>
        <p:spPr bwMode="auto">
          <a:xfrm flipH="1">
            <a:off x="2700338" y="1916113"/>
            <a:ext cx="3529012" cy="2879725"/>
          </a:xfrm>
          <a:prstGeom prst="straightConnector1">
            <a:avLst/>
          </a:prstGeom>
          <a:noFill/>
          <a:ln w="1908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3566" name="AutoShape 14"/>
          <p:cNvCxnSpPr>
            <a:cxnSpLocks noChangeShapeType="1"/>
          </p:cNvCxnSpPr>
          <p:nvPr/>
        </p:nvCxnSpPr>
        <p:spPr bwMode="auto">
          <a:xfrm flipH="1" flipV="1">
            <a:off x="6732588" y="1557338"/>
            <a:ext cx="1587" cy="1439862"/>
          </a:xfrm>
          <a:prstGeom prst="straightConnector1">
            <a:avLst/>
          </a:prstGeom>
          <a:noFill/>
          <a:ln w="38160">
            <a:solidFill>
              <a:srgbClr val="FF0000"/>
            </a:solidFill>
            <a:miter lim="800000"/>
            <a:headEnd/>
            <a:tailEnd type="triangle" w="med" len="med"/>
          </a:ln>
        </p:spPr>
      </p:cxnSp>
      <p:sp>
        <p:nvSpPr>
          <p:cNvPr id="23567" name="Text Box 15"/>
          <p:cNvSpPr txBox="1">
            <a:spLocks noChangeArrowheads="1"/>
          </p:cNvSpPr>
          <p:nvPr/>
        </p:nvSpPr>
        <p:spPr bwMode="auto">
          <a:xfrm>
            <a:off x="179388" y="4868863"/>
            <a:ext cx="6840537" cy="16557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u="sng" dirty="0" err="1">
                <a:solidFill>
                  <a:srgbClr val="000000"/>
                </a:solidFill>
              </a:rPr>
              <a:t>Vlastnosti</a:t>
            </a:r>
            <a:r>
              <a:rPr lang="en-GB" sz="3200" u="sng" dirty="0">
                <a:solidFill>
                  <a:srgbClr val="000000"/>
                </a:solidFill>
              </a:rPr>
              <a:t>:</a:t>
            </a:r>
            <a:r>
              <a:rPr lang="en-GB" sz="3200" dirty="0">
                <a:solidFill>
                  <a:srgbClr val="000000"/>
                </a:solidFill>
              </a:rPr>
              <a:t>   1. </a:t>
            </a:r>
            <a:r>
              <a:rPr lang="en-GB" sz="3200" dirty="0" err="1">
                <a:solidFill>
                  <a:srgbClr val="000000"/>
                </a:solidFill>
              </a:rPr>
              <a:t>zvětšený</a:t>
            </a:r>
            <a:endParaRPr lang="en-GB" sz="3200" dirty="0">
              <a:solidFill>
                <a:srgbClr val="000000"/>
              </a:solidFill>
            </a:endParaRPr>
          </a:p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dirty="0">
                <a:solidFill>
                  <a:srgbClr val="000000"/>
                </a:solidFill>
              </a:rPr>
              <a:t>		  </a:t>
            </a:r>
            <a:r>
              <a:rPr lang="cs-CZ" sz="3200" dirty="0" smtClean="0">
                <a:solidFill>
                  <a:srgbClr val="000000"/>
                </a:solidFill>
              </a:rPr>
              <a:t>         </a:t>
            </a:r>
            <a:r>
              <a:rPr lang="en-GB" sz="3200" dirty="0" smtClean="0">
                <a:solidFill>
                  <a:srgbClr val="000000"/>
                </a:solidFill>
              </a:rPr>
              <a:t>2</a:t>
            </a:r>
            <a:r>
              <a:rPr lang="en-GB" sz="3200" dirty="0">
                <a:solidFill>
                  <a:srgbClr val="000000"/>
                </a:solidFill>
              </a:rPr>
              <a:t>. </a:t>
            </a:r>
            <a:r>
              <a:rPr lang="en-GB" sz="3200" dirty="0" err="1">
                <a:solidFill>
                  <a:srgbClr val="000000"/>
                </a:solidFill>
              </a:rPr>
              <a:t>neskutečný</a:t>
            </a:r>
            <a:endParaRPr lang="en-GB" sz="3200" dirty="0">
              <a:solidFill>
                <a:srgbClr val="000000"/>
              </a:solidFill>
            </a:endParaRPr>
          </a:p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dirty="0">
                <a:solidFill>
                  <a:srgbClr val="000000"/>
                </a:solidFill>
              </a:rPr>
              <a:t>		  </a:t>
            </a:r>
            <a:r>
              <a:rPr lang="cs-CZ" sz="3200" dirty="0" smtClean="0">
                <a:solidFill>
                  <a:srgbClr val="000000"/>
                </a:solidFill>
              </a:rPr>
              <a:t>         </a:t>
            </a:r>
            <a:r>
              <a:rPr lang="en-GB" sz="3200" dirty="0" smtClean="0">
                <a:solidFill>
                  <a:srgbClr val="000000"/>
                </a:solidFill>
              </a:rPr>
              <a:t>3</a:t>
            </a:r>
            <a:r>
              <a:rPr lang="en-GB" sz="3200" dirty="0">
                <a:solidFill>
                  <a:srgbClr val="000000"/>
                </a:solidFill>
              </a:rPr>
              <a:t>. </a:t>
            </a:r>
            <a:r>
              <a:rPr lang="en-GB" sz="3200" dirty="0" err="1" smtClean="0">
                <a:solidFill>
                  <a:srgbClr val="000000"/>
                </a:solidFill>
              </a:rPr>
              <a:t>přímý</a:t>
            </a:r>
            <a:r>
              <a:rPr lang="en-GB" sz="3200" dirty="0" smtClean="0">
                <a:solidFill>
                  <a:srgbClr val="000000"/>
                </a:solidFill>
              </a:rPr>
              <a:t> </a:t>
            </a:r>
            <a:endParaRPr lang="en-GB" sz="3200" dirty="0">
              <a:solidFill>
                <a:srgbClr val="000000"/>
              </a:solidFill>
            </a:endParaRPr>
          </a:p>
        </p:txBody>
      </p:sp>
      <p:sp>
        <p:nvSpPr>
          <p:cNvPr id="32786" name="Rectangle 17"/>
          <p:cNvSpPr>
            <a:spLocks noChangeArrowheads="1"/>
          </p:cNvSpPr>
          <p:nvPr/>
        </p:nvSpPr>
        <p:spPr bwMode="auto">
          <a:xfrm>
            <a:off x="6156176" y="2564904"/>
            <a:ext cx="360362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solidFill>
                  <a:srgbClr val="000000"/>
                </a:solidFill>
              </a:rPr>
              <a:t>V</a:t>
            </a:r>
          </a:p>
        </p:txBody>
      </p:sp>
      <p:sp>
        <p:nvSpPr>
          <p:cNvPr id="23570" name="Line 18"/>
          <p:cNvSpPr>
            <a:spLocks noChangeShapeType="1"/>
          </p:cNvSpPr>
          <p:nvPr/>
        </p:nvSpPr>
        <p:spPr bwMode="auto">
          <a:xfrm>
            <a:off x="5867400" y="1557338"/>
            <a:ext cx="2808288" cy="1587"/>
          </a:xfrm>
          <a:prstGeom prst="line">
            <a:avLst/>
          </a:prstGeom>
          <a:noFill/>
          <a:ln w="9360">
            <a:solidFill>
              <a:srgbClr val="0070C0"/>
            </a:solidFill>
            <a:prstDash val="dash"/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23571" name="Line 19"/>
          <p:cNvSpPr>
            <a:spLocks noChangeShapeType="1"/>
          </p:cNvSpPr>
          <p:nvPr/>
        </p:nvSpPr>
        <p:spPr bwMode="auto">
          <a:xfrm flipV="1">
            <a:off x="6156325" y="474663"/>
            <a:ext cx="1871663" cy="1516062"/>
          </a:xfrm>
          <a:prstGeom prst="line">
            <a:avLst/>
          </a:prstGeom>
          <a:noFill/>
          <a:ln w="9360">
            <a:solidFill>
              <a:srgbClr val="00B050"/>
            </a:solidFill>
            <a:prstDash val="dash"/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23572" name="Line 20"/>
          <p:cNvSpPr>
            <a:spLocks noChangeShapeType="1"/>
          </p:cNvSpPr>
          <p:nvPr/>
        </p:nvSpPr>
        <p:spPr bwMode="auto">
          <a:xfrm flipV="1">
            <a:off x="5651500" y="1914525"/>
            <a:ext cx="1588" cy="1082675"/>
          </a:xfrm>
          <a:prstGeom prst="line">
            <a:avLst/>
          </a:prstGeom>
          <a:noFill/>
          <a:ln w="38160">
            <a:solidFill>
              <a:srgbClr val="000000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7" dur="500" fill="hold"/>
                                        <p:tgtEl>
                                          <p:spTgt spid="235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50000">
                                          <p:val>
                                            <p:strVal val="rgb(77,80,-64)"/>
                                          </p:val>
                                        </p:tav>
                                        <p:tav>
                                          <p:val>
                                            <p:strVal val="rgb(-1,0,0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8" dur="500" fill="hold"/>
                                        <p:tgtEl>
                                          <p:spTgt spid="235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50000">
                                          <p:val>
                                            <p:strVal val="rgb(77,80,-64)"/>
                                          </p:val>
                                        </p:tav>
                                        <p:tav>
                                          <p:val>
                                            <p:strVal val="rgb(-1,0,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 additive="repl">
                                        <p:cTn id="9" dur="500" fill="hold"/>
                                        <p:tgtEl>
                                          <p:spTgt spid="235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5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4" dur="2000"/>
                                        <p:tgtEl>
                                          <p:spTgt spid="235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15" dur="2000" fill="hold"/>
                                        <p:tgtEl>
                                          <p:spTgt spid="2357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720"/>
                                          </p:val>
                                        </p:tav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6" dur="2000" fill="hold"/>
                                        <p:tgtEl>
                                          <p:spTgt spid="235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7" dur="2000" fill="hold"/>
                                        <p:tgtEl>
                                          <p:spTgt spid="235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35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35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 additive="repl">
                                        <p:cTn id="28" dur="50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35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35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39" dur="500"/>
                                        <p:tgtEl>
                                          <p:spTgt spid="23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44" dur="1000"/>
                                        <p:tgtEl>
                                          <p:spTgt spid="23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49" dur="1000"/>
                                        <p:tgtEl>
                                          <p:spTgt spid="23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54" dur="500"/>
                                        <p:tgtEl>
                                          <p:spTgt spid="23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 additive="repl"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59" dur="80" fill="hold"/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50000">
                                          <p:val>
                                            <p:strVal val="rgb(77,80,-64)"/>
                                          </p:val>
                                        </p:tav>
                                        <p:tav>
                                          <p:val>
                                            <p:strVal val="rgb(-1,0,0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60" dur="80" fill="hold"/>
                                        <p:tgtEl>
                                          <p:spTgt spid="235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50000">
                                          <p:val>
                                            <p:strVal val="rgb(77,80,-64)"/>
                                          </p:val>
                                        </p:tav>
                                        <p:tav>
                                          <p:val>
                                            <p:strVal val="rgb(-1,0,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 additive="repl">
                                        <p:cTn id="61" dur="80" fill="hold"/>
                                        <p:tgtEl>
                                          <p:spTgt spid="235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70" grpId="0" animBg="1"/>
      <p:bldP spid="23571" grpId="0" animBg="1"/>
      <p:bldP spid="2357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0" y="4786313"/>
            <a:ext cx="9144000" cy="1714500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>
                <a:solidFill>
                  <a:srgbClr val="000000"/>
                </a:solidFill>
              </a:rPr>
              <a:t> </a:t>
            </a:r>
          </a:p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>
                <a:solidFill>
                  <a:srgbClr val="000000"/>
                </a:solidFill>
              </a:rPr>
              <a:t> o – optická osa        V – vrchol zrcadla</a:t>
            </a:r>
          </a:p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>
                <a:solidFill>
                  <a:srgbClr val="000000"/>
                </a:solidFill>
              </a:rPr>
              <a:t> S – střed křivosti      r – poloměr křivosti  </a:t>
            </a:r>
            <a:r>
              <a:rPr lang="en-GB" sz="3600" b="1">
                <a:solidFill>
                  <a:srgbClr val="00B050"/>
                </a:solidFill>
              </a:rPr>
              <a:t>r = 2f                           </a:t>
            </a:r>
            <a:r>
              <a:rPr lang="en-GB" sz="3600" b="1">
                <a:solidFill>
                  <a:srgbClr val="000000"/>
                </a:solidFill>
              </a:rPr>
              <a:t/>
            </a:r>
            <a:br>
              <a:rPr lang="en-GB" sz="3600" b="1">
                <a:solidFill>
                  <a:srgbClr val="000000"/>
                </a:solidFill>
              </a:rPr>
            </a:br>
            <a:r>
              <a:rPr lang="en-GB" sz="3600">
                <a:solidFill>
                  <a:srgbClr val="000000"/>
                </a:solidFill>
              </a:rPr>
              <a:t> F – ohnisko</a:t>
            </a:r>
            <a:r>
              <a:rPr lang="en-GB" sz="4400">
                <a:solidFill>
                  <a:srgbClr val="000000"/>
                </a:solidFill>
              </a:rPr>
              <a:t>            </a:t>
            </a:r>
            <a:r>
              <a:rPr lang="en-GB" sz="3600">
                <a:solidFill>
                  <a:srgbClr val="000000"/>
                </a:solidFill>
              </a:rPr>
              <a:t>f – ohn. vzdálenost   </a:t>
            </a:r>
            <a:r>
              <a:rPr lang="en-GB" sz="3600" b="1">
                <a:solidFill>
                  <a:srgbClr val="00CC00"/>
                </a:solidFill>
              </a:rPr>
              <a:t>f = r/2</a:t>
            </a:r>
            <a:r>
              <a:rPr lang="en-GB" sz="3600" b="1">
                <a:solidFill>
                  <a:srgbClr val="000000"/>
                </a:solidFill>
              </a:rPr>
              <a:t/>
            </a:r>
            <a:br>
              <a:rPr lang="en-GB" sz="3600" b="1">
                <a:solidFill>
                  <a:srgbClr val="000000"/>
                </a:solidFill>
              </a:rPr>
            </a:br>
            <a:r>
              <a:rPr lang="en-GB" sz="3600">
                <a:solidFill>
                  <a:srgbClr val="000000"/>
                </a:solidFill>
              </a:rPr>
              <a:t>  </a:t>
            </a:r>
          </a:p>
        </p:txBody>
      </p:sp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179388" y="0"/>
            <a:ext cx="8201025" cy="1470025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anchor="ctr"/>
          <a:lstStyle/>
          <a:p>
            <a:pPr eaLnBrk="1" hangingPunct="1">
              <a:lnSpc>
                <a:spcPct val="100000"/>
              </a:lnSpc>
              <a:buClr>
                <a:srgbClr val="00CC00"/>
              </a:buClr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u="sng" dirty="0" err="1">
                <a:solidFill>
                  <a:srgbClr val="00CC00"/>
                </a:solidFill>
                <a:latin typeface="Arial" charset="0"/>
              </a:rPr>
              <a:t>Duté</a:t>
            </a:r>
            <a:r>
              <a:rPr lang="en-GB" sz="4400" u="sng" dirty="0">
                <a:solidFill>
                  <a:srgbClr val="00CC00"/>
                </a:solidFill>
                <a:latin typeface="Arial" charset="0"/>
              </a:rPr>
              <a:t> </a:t>
            </a:r>
            <a:r>
              <a:rPr lang="en-GB" sz="4400" u="sng" dirty="0" err="1">
                <a:solidFill>
                  <a:srgbClr val="00CC00"/>
                </a:solidFill>
                <a:latin typeface="Arial" charset="0"/>
              </a:rPr>
              <a:t>zrcadlo</a:t>
            </a:r>
            <a:r>
              <a:rPr lang="en-GB" sz="4400" u="sng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GB" sz="4400" u="sng" dirty="0" smtClean="0">
                <a:solidFill>
                  <a:srgbClr val="000000"/>
                </a:solidFill>
                <a:latin typeface="Arial" charset="0"/>
              </a:rPr>
              <a:t>-</a:t>
            </a:r>
            <a:r>
              <a:rPr lang="cs-CZ" sz="4400" u="sng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GB" sz="4400" i="0" u="sng" dirty="0" err="1" smtClean="0">
                <a:solidFill>
                  <a:srgbClr val="000000"/>
                </a:solidFill>
                <a:latin typeface="Arial" charset="0"/>
              </a:rPr>
              <a:t>popis</a:t>
            </a:r>
            <a:endParaRPr lang="en-GB" sz="4400" i="0" u="sng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5363" name="Freeform 3"/>
          <p:cNvSpPr>
            <a:spLocks noChangeArrowheads="1"/>
          </p:cNvSpPr>
          <p:nvPr/>
        </p:nvSpPr>
        <p:spPr bwMode="auto">
          <a:xfrm>
            <a:off x="5076825" y="1196975"/>
            <a:ext cx="1571625" cy="3455988"/>
          </a:xfrm>
          <a:custGeom>
            <a:avLst/>
            <a:gdLst>
              <a:gd name="T0" fmla="*/ 904038 w 1571625"/>
              <a:gd name="T1" fmla="*/ 19669 h 3455988"/>
              <a:gd name="T2" fmla="*/ 785813 w 1571625"/>
              <a:gd name="T3" fmla="*/ 1727994 h 3455988"/>
              <a:gd name="T4" fmla="*/ 826728 w 1571625"/>
              <a:gd name="T5" fmla="*/ 3453644 h 3455988"/>
              <a:gd name="T6" fmla="*/ 0 60000 65536"/>
              <a:gd name="T7" fmla="*/ 0 60000 65536"/>
              <a:gd name="T8" fmla="*/ 0 60000 65536"/>
              <a:gd name="T9" fmla="*/ 826728 w 1571625"/>
              <a:gd name="T10" fmla="*/ 19669 h 3455988"/>
              <a:gd name="T11" fmla="*/ 1571625 w 1571625"/>
              <a:gd name="T12" fmla="*/ 3453644 h 345598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71625" h="3455988" stroke="0">
                <a:moveTo>
                  <a:pt x="904038" y="19669"/>
                </a:moveTo>
                <a:lnTo>
                  <a:pt x="904038" y="19668"/>
                </a:lnTo>
                <a:cubicBezTo>
                  <a:pt x="1287956" y="148145"/>
                  <a:pt x="1571626" y="874040"/>
                  <a:pt x="1571626" y="1727994"/>
                </a:cubicBezTo>
                <a:cubicBezTo>
                  <a:pt x="1571626" y="2647376"/>
                  <a:pt x="1244250" y="3405779"/>
                  <a:pt x="826723" y="3453644"/>
                </a:cubicBezTo>
                <a:lnTo>
                  <a:pt x="785813" y="1727994"/>
                </a:lnTo>
                <a:lnTo>
                  <a:pt x="904038" y="19669"/>
                </a:lnTo>
                <a:close/>
              </a:path>
              <a:path w="1571625" h="3455988" fill="none">
                <a:moveTo>
                  <a:pt x="904038" y="19669"/>
                </a:moveTo>
                <a:lnTo>
                  <a:pt x="904038" y="19668"/>
                </a:lnTo>
                <a:cubicBezTo>
                  <a:pt x="1287956" y="148145"/>
                  <a:pt x="1571626" y="874040"/>
                  <a:pt x="1571626" y="1727994"/>
                </a:cubicBezTo>
                <a:cubicBezTo>
                  <a:pt x="1571626" y="2647376"/>
                  <a:pt x="1244250" y="3405779"/>
                  <a:pt x="826723" y="3453644"/>
                </a:cubicBezTo>
              </a:path>
            </a:pathLst>
          </a:custGeom>
          <a:solidFill>
            <a:srgbClr val="FFFFFF">
              <a:alpha val="9804"/>
            </a:srgbClr>
          </a:solidFill>
          <a:ln w="38160">
            <a:solidFill>
              <a:srgbClr val="FFFF00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7216775" y="2786063"/>
            <a:ext cx="314325" cy="3984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alibri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solidFill>
                  <a:srgbClr val="000000"/>
                </a:solidFill>
                <a:latin typeface="Calibri" pitchFamily="34" charset="0"/>
              </a:rPr>
              <a:t>o</a:t>
            </a: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4859338" y="2924175"/>
            <a:ext cx="360362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alibri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000000"/>
                </a:solidFill>
                <a:latin typeface="Calibri" pitchFamily="34" charset="0"/>
              </a:rPr>
              <a:t>F</a:t>
            </a:r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 rot="10800000" flipV="1">
            <a:off x="3203575" y="2924175"/>
            <a:ext cx="4318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alibri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000000"/>
                </a:solidFill>
                <a:latin typeface="Calibri" pitchFamily="34" charset="0"/>
              </a:rPr>
              <a:t>S</a:t>
            </a:r>
          </a:p>
        </p:txBody>
      </p:sp>
      <p:sp>
        <p:nvSpPr>
          <p:cNvPr id="15367" name="Line 7"/>
          <p:cNvSpPr>
            <a:spLocks noChangeShapeType="1"/>
          </p:cNvSpPr>
          <p:nvPr/>
        </p:nvSpPr>
        <p:spPr bwMode="auto">
          <a:xfrm flipH="1">
            <a:off x="4857750" y="2781300"/>
            <a:ext cx="4763" cy="327025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15368" name="Line 8"/>
          <p:cNvSpPr>
            <a:spLocks noChangeShapeType="1"/>
          </p:cNvSpPr>
          <p:nvPr/>
        </p:nvSpPr>
        <p:spPr bwMode="auto">
          <a:xfrm flipH="1">
            <a:off x="3201988" y="2852738"/>
            <a:ext cx="4762" cy="360362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15370" name="Rectangle 10"/>
          <p:cNvSpPr>
            <a:spLocks noChangeArrowheads="1"/>
          </p:cNvSpPr>
          <p:nvPr/>
        </p:nvSpPr>
        <p:spPr bwMode="auto">
          <a:xfrm rot="10800000" flipV="1">
            <a:off x="4573588" y="2349500"/>
            <a:ext cx="357187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000000"/>
                </a:solidFill>
              </a:rPr>
              <a:t>r</a:t>
            </a:r>
          </a:p>
        </p:txBody>
      </p:sp>
      <p:sp>
        <p:nvSpPr>
          <p:cNvPr id="15371" name="Rectangle 11"/>
          <p:cNvSpPr>
            <a:spLocks noChangeArrowheads="1"/>
          </p:cNvSpPr>
          <p:nvPr/>
        </p:nvSpPr>
        <p:spPr bwMode="auto">
          <a:xfrm>
            <a:off x="5580063" y="2924175"/>
            <a:ext cx="357187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000000"/>
                </a:solidFill>
              </a:rPr>
              <a:t>f</a:t>
            </a:r>
          </a:p>
        </p:txBody>
      </p:sp>
      <p:sp>
        <p:nvSpPr>
          <p:cNvPr id="15372" name="Rectangle 12"/>
          <p:cNvSpPr>
            <a:spLocks noChangeArrowheads="1"/>
          </p:cNvSpPr>
          <p:nvPr/>
        </p:nvSpPr>
        <p:spPr bwMode="auto">
          <a:xfrm>
            <a:off x="6228184" y="2420888"/>
            <a:ext cx="36004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solidFill>
                  <a:srgbClr val="000000"/>
                </a:solidFill>
              </a:rPr>
              <a:t>V</a:t>
            </a:r>
          </a:p>
        </p:txBody>
      </p:sp>
      <p:sp>
        <p:nvSpPr>
          <p:cNvPr id="15373" name="Rectangle 13"/>
          <p:cNvSpPr>
            <a:spLocks noChangeArrowheads="1"/>
          </p:cNvSpPr>
          <p:nvPr/>
        </p:nvSpPr>
        <p:spPr bwMode="auto">
          <a:xfrm rot="10800000" flipV="1">
            <a:off x="3925888" y="2997200"/>
            <a:ext cx="357187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000000"/>
                </a:solidFill>
              </a:rPr>
              <a:t>f</a:t>
            </a:r>
          </a:p>
        </p:txBody>
      </p:sp>
      <p:cxnSp>
        <p:nvCxnSpPr>
          <p:cNvPr id="15374" name="AutoShape 14"/>
          <p:cNvCxnSpPr>
            <a:cxnSpLocks noChangeShapeType="1"/>
          </p:cNvCxnSpPr>
          <p:nvPr/>
        </p:nvCxnSpPr>
        <p:spPr bwMode="auto">
          <a:xfrm>
            <a:off x="500063" y="2000250"/>
            <a:ext cx="1714500" cy="1588"/>
          </a:xfrm>
          <a:prstGeom prst="straightConnector1">
            <a:avLst/>
          </a:prstGeom>
          <a:noFill/>
          <a:ln w="25560">
            <a:solidFill>
              <a:srgbClr val="FF0000"/>
            </a:solidFill>
            <a:miter lim="800000"/>
            <a:headEnd/>
            <a:tailEnd type="triangle" w="med" len="med"/>
          </a:ln>
        </p:spPr>
      </p:cxnSp>
      <p:sp>
        <p:nvSpPr>
          <p:cNvPr id="15375" name="Line 15"/>
          <p:cNvSpPr>
            <a:spLocks noChangeShapeType="1"/>
          </p:cNvSpPr>
          <p:nvPr/>
        </p:nvSpPr>
        <p:spPr bwMode="auto">
          <a:xfrm flipV="1">
            <a:off x="642938" y="2927350"/>
            <a:ext cx="6610350" cy="74613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cs-CZ">
              <a:ln w="38100">
                <a:solidFill>
                  <a:schemeClr val="tx1"/>
                </a:solidFill>
              </a:ln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3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 additive="repl">
                                        <p:cTn id="24" dur="5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8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 additive="repl">
                                        <p:cTn id="80" dur="2000"/>
                                        <p:tgtEl>
                                          <p:spTgt spid="15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 animBg="1"/>
      <p:bldP spid="15367" grpId="0" animBg="1"/>
      <p:bldP spid="15368" grpId="0" animBg="1"/>
      <p:bldP spid="1537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ext Box 1"/>
          <p:cNvSpPr txBox="1">
            <a:spLocks noChangeArrowheads="1"/>
          </p:cNvSpPr>
          <p:nvPr/>
        </p:nvSpPr>
        <p:spPr bwMode="auto">
          <a:xfrm>
            <a:off x="0" y="357188"/>
            <a:ext cx="8929688" cy="1470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>
                <a:solidFill>
                  <a:srgbClr val="000000"/>
                </a:solidFill>
              </a:rPr>
              <a:t>Paprsek směřující do ohniska F se po dopadu na zrcadlo odrazí II s opt.osou</a:t>
            </a:r>
          </a:p>
        </p:txBody>
      </p:sp>
      <p:sp>
        <p:nvSpPr>
          <p:cNvPr id="22531" name="Freeform 2"/>
          <p:cNvSpPr>
            <a:spLocks noChangeArrowheads="1"/>
          </p:cNvSpPr>
          <p:nvPr/>
        </p:nvSpPr>
        <p:spPr bwMode="auto">
          <a:xfrm>
            <a:off x="4786313" y="2071688"/>
            <a:ext cx="1571625" cy="3500437"/>
          </a:xfrm>
          <a:custGeom>
            <a:avLst/>
            <a:gdLst>
              <a:gd name="T0" fmla="*/ 905523 w 1571625"/>
              <a:gd name="T1" fmla="*/ 20428 h 3500437"/>
              <a:gd name="T2" fmla="*/ 785813 w 1571625"/>
              <a:gd name="T3" fmla="*/ 1750219 h 3500437"/>
              <a:gd name="T4" fmla="*/ 827253 w 1571625"/>
              <a:gd name="T5" fmla="*/ 3498002 h 3500437"/>
              <a:gd name="T6" fmla="*/ 0 60000 65536"/>
              <a:gd name="T7" fmla="*/ 0 60000 65536"/>
              <a:gd name="T8" fmla="*/ 0 60000 65536"/>
              <a:gd name="T9" fmla="*/ 827253 w 1571625"/>
              <a:gd name="T10" fmla="*/ 20428 h 3500437"/>
              <a:gd name="T11" fmla="*/ 1571625 w 1571625"/>
              <a:gd name="T12" fmla="*/ 3498002 h 350043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71625" h="3500437" stroke="0">
                <a:moveTo>
                  <a:pt x="905523" y="20428"/>
                </a:moveTo>
                <a:lnTo>
                  <a:pt x="905522" y="20428"/>
                </a:lnTo>
                <a:cubicBezTo>
                  <a:pt x="1288766" y="151999"/>
                  <a:pt x="1571625" y="886551"/>
                  <a:pt x="1571625" y="1750219"/>
                </a:cubicBezTo>
                <a:cubicBezTo>
                  <a:pt x="1571625" y="2680974"/>
                  <a:pt x="1244556" y="3448924"/>
                  <a:pt x="827248" y="3498003"/>
                </a:cubicBezTo>
                <a:lnTo>
                  <a:pt x="785813" y="1750219"/>
                </a:lnTo>
                <a:lnTo>
                  <a:pt x="905523" y="20428"/>
                </a:lnTo>
                <a:close/>
              </a:path>
              <a:path w="1571625" h="3500437" fill="none">
                <a:moveTo>
                  <a:pt x="905523" y="20428"/>
                </a:moveTo>
                <a:lnTo>
                  <a:pt x="905522" y="20428"/>
                </a:lnTo>
                <a:cubicBezTo>
                  <a:pt x="1288766" y="151999"/>
                  <a:pt x="1571625" y="886551"/>
                  <a:pt x="1571625" y="1750219"/>
                </a:cubicBezTo>
                <a:cubicBezTo>
                  <a:pt x="1571625" y="2680974"/>
                  <a:pt x="1244556" y="3448924"/>
                  <a:pt x="827248" y="3498003"/>
                </a:cubicBezTo>
              </a:path>
            </a:pathLst>
          </a:custGeom>
          <a:solidFill>
            <a:srgbClr val="FFFFFF">
              <a:alpha val="9804"/>
            </a:srgbClr>
          </a:solidFill>
          <a:ln w="38160">
            <a:solidFill>
              <a:srgbClr val="FFFF00"/>
            </a:solidFill>
            <a:round/>
            <a:headEnd/>
            <a:tailEnd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25604" name="Line 3"/>
          <p:cNvSpPr>
            <a:spLocks noChangeShapeType="1"/>
          </p:cNvSpPr>
          <p:nvPr/>
        </p:nvSpPr>
        <p:spPr bwMode="auto">
          <a:xfrm flipV="1">
            <a:off x="1143000" y="3861048"/>
            <a:ext cx="6165304" cy="44202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25605" name="Rectangle 4"/>
          <p:cNvSpPr>
            <a:spLocks noChangeArrowheads="1"/>
          </p:cNvSpPr>
          <p:nvPr/>
        </p:nvSpPr>
        <p:spPr bwMode="auto">
          <a:xfrm>
            <a:off x="7020272" y="3356992"/>
            <a:ext cx="341313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alibri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solidFill>
                  <a:srgbClr val="000000"/>
                </a:solidFill>
                <a:latin typeface="Calibri" pitchFamily="34" charset="0"/>
              </a:rPr>
              <a:t>o</a:t>
            </a:r>
          </a:p>
        </p:txBody>
      </p:sp>
      <p:cxnSp>
        <p:nvCxnSpPr>
          <p:cNvPr id="16389" name="AutoShape 5"/>
          <p:cNvCxnSpPr>
            <a:cxnSpLocks noChangeShapeType="1"/>
          </p:cNvCxnSpPr>
          <p:nvPr/>
        </p:nvCxnSpPr>
        <p:spPr bwMode="auto">
          <a:xfrm flipH="1">
            <a:off x="1000125" y="4714875"/>
            <a:ext cx="5214938" cy="71438"/>
          </a:xfrm>
          <a:prstGeom prst="straightConnector1">
            <a:avLst/>
          </a:prstGeom>
          <a:noFill/>
          <a:ln w="38160">
            <a:solidFill>
              <a:srgbClr val="0070C0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25607" name="Rectangle 6"/>
          <p:cNvSpPr>
            <a:spLocks noChangeArrowheads="1"/>
          </p:cNvSpPr>
          <p:nvPr/>
        </p:nvSpPr>
        <p:spPr bwMode="auto">
          <a:xfrm>
            <a:off x="4787900" y="3929063"/>
            <a:ext cx="284163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alibri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000000"/>
                </a:solidFill>
                <a:latin typeface="Calibri" pitchFamily="34" charset="0"/>
              </a:rPr>
              <a:t>F</a:t>
            </a:r>
          </a:p>
        </p:txBody>
      </p:sp>
      <p:sp>
        <p:nvSpPr>
          <p:cNvPr id="25608" name="Rectangle 7"/>
          <p:cNvSpPr>
            <a:spLocks noChangeArrowheads="1"/>
          </p:cNvSpPr>
          <p:nvPr/>
        </p:nvSpPr>
        <p:spPr bwMode="auto">
          <a:xfrm flipV="1">
            <a:off x="2987824" y="4005064"/>
            <a:ext cx="357188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alibri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solidFill>
                  <a:srgbClr val="000000"/>
                </a:solidFill>
                <a:latin typeface="Calibri" pitchFamily="34" charset="0"/>
              </a:rPr>
              <a:t>S</a:t>
            </a:r>
          </a:p>
        </p:txBody>
      </p:sp>
      <p:cxnSp>
        <p:nvCxnSpPr>
          <p:cNvPr id="16392" name="AutoShape 8"/>
          <p:cNvCxnSpPr>
            <a:cxnSpLocks noChangeShapeType="1"/>
          </p:cNvCxnSpPr>
          <p:nvPr/>
        </p:nvCxnSpPr>
        <p:spPr bwMode="auto">
          <a:xfrm>
            <a:off x="2123728" y="2132856"/>
            <a:ext cx="4091335" cy="2582019"/>
          </a:xfrm>
          <a:prstGeom prst="straightConnector1">
            <a:avLst/>
          </a:prstGeom>
          <a:noFill/>
          <a:ln w="38160">
            <a:solidFill>
              <a:srgbClr val="0070C0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25610" name="Line 9"/>
          <p:cNvSpPr>
            <a:spLocks noChangeShapeType="1"/>
          </p:cNvSpPr>
          <p:nvPr/>
        </p:nvSpPr>
        <p:spPr bwMode="auto">
          <a:xfrm flipH="1">
            <a:off x="4856163" y="3714750"/>
            <a:ext cx="4762" cy="327025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25611" name="Line 10"/>
          <p:cNvSpPr>
            <a:spLocks noChangeShapeType="1"/>
          </p:cNvSpPr>
          <p:nvPr/>
        </p:nvSpPr>
        <p:spPr bwMode="auto">
          <a:xfrm flipH="1">
            <a:off x="3284538" y="3714750"/>
            <a:ext cx="4762" cy="327025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25612" name="Text Box 11"/>
          <p:cNvSpPr txBox="1">
            <a:spLocks noChangeArrowheads="1"/>
          </p:cNvSpPr>
          <p:nvPr/>
        </p:nvSpPr>
        <p:spPr bwMode="auto">
          <a:xfrm>
            <a:off x="866775" y="438150"/>
            <a:ext cx="7772400" cy="1470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5613" name="Rectangle 12"/>
          <p:cNvSpPr>
            <a:spLocks noChangeArrowheads="1"/>
          </p:cNvSpPr>
          <p:nvPr/>
        </p:nvSpPr>
        <p:spPr bwMode="auto">
          <a:xfrm>
            <a:off x="6012160" y="3429000"/>
            <a:ext cx="360362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alibri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solidFill>
                  <a:srgbClr val="000000"/>
                </a:solidFill>
                <a:latin typeface="Calibri" pitchFamily="34" charset="0"/>
              </a:rPr>
              <a:t>V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3" dur="500" fill="hold"/>
                                        <p:tgtEl>
                                          <p:spTgt spid="163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50000">
                                          <p:val>
                                            <p:strVal val="rgb(77,80,-64)"/>
                                          </p:val>
                                        </p:tav>
                                        <p:tav>
                                          <p:val>
                                            <p:strVal val="rgb(-1,0,0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4" dur="500" fill="hold"/>
                                        <p:tgtEl>
                                          <p:spTgt spid="163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50000">
                                          <p:val>
                                            <p:strVal val="rgb(77,80,-64)"/>
                                          </p:val>
                                        </p:tav>
                                        <p:tav>
                                          <p:val>
                                            <p:strVal val="rgb(-1,0,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 additive="repl">
                                        <p:cTn id="15" dur="500" fill="hold"/>
                                        <p:tgtEl>
                                          <p:spTgt spid="163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 additive="repl">
                                        <p:cTn id="20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ext Box 1"/>
          <p:cNvSpPr txBox="1">
            <a:spLocks noChangeArrowheads="1"/>
          </p:cNvSpPr>
          <p:nvPr/>
        </p:nvSpPr>
        <p:spPr bwMode="auto">
          <a:xfrm>
            <a:off x="285750" y="285750"/>
            <a:ext cx="8201025" cy="1470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>
                <a:solidFill>
                  <a:srgbClr val="000000"/>
                </a:solidFill>
              </a:rPr>
              <a:t>Paprsek II s opt.osou se po dopadu na zrcadlo odrazí do ohniska F. </a:t>
            </a:r>
          </a:p>
        </p:txBody>
      </p:sp>
      <p:sp>
        <p:nvSpPr>
          <p:cNvPr id="23555" name="Freeform 2"/>
          <p:cNvSpPr>
            <a:spLocks noChangeArrowheads="1"/>
          </p:cNvSpPr>
          <p:nvPr/>
        </p:nvSpPr>
        <p:spPr bwMode="auto">
          <a:xfrm>
            <a:off x="4786313" y="2071688"/>
            <a:ext cx="1571625" cy="3500437"/>
          </a:xfrm>
          <a:custGeom>
            <a:avLst/>
            <a:gdLst>
              <a:gd name="T0" fmla="*/ 905523 w 1571625"/>
              <a:gd name="T1" fmla="*/ 20428 h 3500437"/>
              <a:gd name="T2" fmla="*/ 785813 w 1571625"/>
              <a:gd name="T3" fmla="*/ 1750219 h 3500437"/>
              <a:gd name="T4" fmla="*/ 827253 w 1571625"/>
              <a:gd name="T5" fmla="*/ 3498002 h 3500437"/>
              <a:gd name="T6" fmla="*/ 0 60000 65536"/>
              <a:gd name="T7" fmla="*/ 0 60000 65536"/>
              <a:gd name="T8" fmla="*/ 0 60000 65536"/>
              <a:gd name="T9" fmla="*/ 827253 w 1571625"/>
              <a:gd name="T10" fmla="*/ 20428 h 3500437"/>
              <a:gd name="T11" fmla="*/ 1571625 w 1571625"/>
              <a:gd name="T12" fmla="*/ 3498002 h 350043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71625" h="3500437" stroke="0">
                <a:moveTo>
                  <a:pt x="905523" y="20428"/>
                </a:moveTo>
                <a:lnTo>
                  <a:pt x="905522" y="20428"/>
                </a:lnTo>
                <a:cubicBezTo>
                  <a:pt x="1288766" y="151999"/>
                  <a:pt x="1571625" y="886551"/>
                  <a:pt x="1571625" y="1750219"/>
                </a:cubicBezTo>
                <a:cubicBezTo>
                  <a:pt x="1571625" y="2680974"/>
                  <a:pt x="1244556" y="3448924"/>
                  <a:pt x="827248" y="3498003"/>
                </a:cubicBezTo>
                <a:lnTo>
                  <a:pt x="785813" y="1750219"/>
                </a:lnTo>
                <a:lnTo>
                  <a:pt x="905523" y="20428"/>
                </a:lnTo>
                <a:close/>
              </a:path>
              <a:path w="1571625" h="3500437" fill="none">
                <a:moveTo>
                  <a:pt x="905523" y="20428"/>
                </a:moveTo>
                <a:lnTo>
                  <a:pt x="905522" y="20428"/>
                </a:lnTo>
                <a:cubicBezTo>
                  <a:pt x="1288766" y="151999"/>
                  <a:pt x="1571625" y="886551"/>
                  <a:pt x="1571625" y="1750219"/>
                </a:cubicBezTo>
                <a:cubicBezTo>
                  <a:pt x="1571625" y="2680974"/>
                  <a:pt x="1244556" y="3448924"/>
                  <a:pt x="827248" y="3498003"/>
                </a:cubicBezTo>
              </a:path>
            </a:pathLst>
          </a:custGeom>
          <a:solidFill>
            <a:srgbClr val="FFFFFF">
              <a:alpha val="9804"/>
            </a:srgbClr>
          </a:solidFill>
          <a:ln w="38160">
            <a:solidFill>
              <a:srgbClr val="FFFF00"/>
            </a:solidFill>
            <a:round/>
            <a:headEnd/>
            <a:tailEnd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26628" name="Line 3"/>
          <p:cNvSpPr>
            <a:spLocks noChangeShapeType="1"/>
          </p:cNvSpPr>
          <p:nvPr/>
        </p:nvSpPr>
        <p:spPr bwMode="auto">
          <a:xfrm flipV="1">
            <a:off x="1143000" y="3927475"/>
            <a:ext cx="5538788" cy="49213"/>
          </a:xfrm>
          <a:prstGeom prst="line">
            <a:avLst/>
          </a:prstGeom>
          <a:noFill/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26629" name="Rectangle 4"/>
          <p:cNvSpPr>
            <a:spLocks noChangeArrowheads="1"/>
          </p:cNvSpPr>
          <p:nvPr/>
        </p:nvSpPr>
        <p:spPr bwMode="auto">
          <a:xfrm>
            <a:off x="6732240" y="3645024"/>
            <a:ext cx="341313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alibri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solidFill>
                  <a:srgbClr val="000000"/>
                </a:solidFill>
                <a:latin typeface="Calibri" pitchFamily="34" charset="0"/>
              </a:rPr>
              <a:t>o</a:t>
            </a:r>
          </a:p>
        </p:txBody>
      </p:sp>
      <p:sp>
        <p:nvSpPr>
          <p:cNvPr id="26630" name="Rectangle 5"/>
          <p:cNvSpPr>
            <a:spLocks noChangeArrowheads="1"/>
          </p:cNvSpPr>
          <p:nvPr/>
        </p:nvSpPr>
        <p:spPr bwMode="auto">
          <a:xfrm>
            <a:off x="4860032" y="4077072"/>
            <a:ext cx="214312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alibri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solidFill>
                  <a:srgbClr val="000000"/>
                </a:solidFill>
                <a:latin typeface="Calibri" pitchFamily="34" charset="0"/>
              </a:rPr>
              <a:t>F</a:t>
            </a:r>
          </a:p>
        </p:txBody>
      </p:sp>
      <p:sp>
        <p:nvSpPr>
          <p:cNvPr id="26631" name="Rectangle 6"/>
          <p:cNvSpPr>
            <a:spLocks noChangeArrowheads="1"/>
          </p:cNvSpPr>
          <p:nvPr/>
        </p:nvSpPr>
        <p:spPr bwMode="auto">
          <a:xfrm flipV="1">
            <a:off x="2915816" y="4077072"/>
            <a:ext cx="357188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alibri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solidFill>
                  <a:srgbClr val="000000"/>
                </a:solidFill>
                <a:latin typeface="Calibri" pitchFamily="34" charset="0"/>
              </a:rPr>
              <a:t>S</a:t>
            </a:r>
          </a:p>
        </p:txBody>
      </p:sp>
      <p:sp>
        <p:nvSpPr>
          <p:cNvPr id="26632" name="Line 7"/>
          <p:cNvSpPr>
            <a:spLocks noChangeShapeType="1"/>
          </p:cNvSpPr>
          <p:nvPr/>
        </p:nvSpPr>
        <p:spPr bwMode="auto">
          <a:xfrm flipH="1">
            <a:off x="4788024" y="3789040"/>
            <a:ext cx="4762" cy="327025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26633" name="Line 8"/>
          <p:cNvSpPr>
            <a:spLocks noChangeShapeType="1"/>
          </p:cNvSpPr>
          <p:nvPr/>
        </p:nvSpPr>
        <p:spPr bwMode="auto">
          <a:xfrm flipH="1">
            <a:off x="3275856" y="3789040"/>
            <a:ext cx="4762" cy="327025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26634" name="Text Box 9"/>
          <p:cNvSpPr txBox="1">
            <a:spLocks noChangeArrowheads="1"/>
          </p:cNvSpPr>
          <p:nvPr/>
        </p:nvSpPr>
        <p:spPr bwMode="auto">
          <a:xfrm>
            <a:off x="866775" y="438150"/>
            <a:ext cx="7772400" cy="1470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cxnSp>
        <p:nvCxnSpPr>
          <p:cNvPr id="17418" name="AutoShape 10"/>
          <p:cNvCxnSpPr>
            <a:cxnSpLocks noChangeShapeType="1"/>
          </p:cNvCxnSpPr>
          <p:nvPr/>
        </p:nvCxnSpPr>
        <p:spPr bwMode="auto">
          <a:xfrm>
            <a:off x="1285875" y="2643188"/>
            <a:ext cx="4929188" cy="1587"/>
          </a:xfrm>
          <a:prstGeom prst="straightConnector1">
            <a:avLst/>
          </a:prstGeom>
          <a:noFill/>
          <a:ln w="3816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7419" name="AutoShape 11"/>
          <p:cNvCxnSpPr>
            <a:cxnSpLocks noChangeShapeType="1"/>
          </p:cNvCxnSpPr>
          <p:nvPr/>
        </p:nvCxnSpPr>
        <p:spPr bwMode="auto">
          <a:xfrm flipH="1">
            <a:off x="2555776" y="2708920"/>
            <a:ext cx="3571875" cy="3286125"/>
          </a:xfrm>
          <a:prstGeom prst="straightConnector1">
            <a:avLst/>
          </a:prstGeom>
          <a:noFill/>
          <a:ln w="3816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26637" name="Rectangle 12"/>
          <p:cNvSpPr>
            <a:spLocks noChangeArrowheads="1"/>
          </p:cNvSpPr>
          <p:nvPr/>
        </p:nvSpPr>
        <p:spPr bwMode="auto">
          <a:xfrm>
            <a:off x="6012160" y="3429000"/>
            <a:ext cx="288925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alibri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solidFill>
                  <a:srgbClr val="000000"/>
                </a:solidFill>
                <a:latin typeface="Calibri" pitchFamily="34" charset="0"/>
              </a:rPr>
              <a:t>V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3" dur="500" fill="hold"/>
                                        <p:tgtEl>
                                          <p:spTgt spid="174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50000">
                                          <p:val>
                                            <p:strVal val="rgb(77,80,-64)"/>
                                          </p:val>
                                        </p:tav>
                                        <p:tav>
                                          <p:val>
                                            <p:strVal val="rgb(-1,0,0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4" dur="500" fill="hold"/>
                                        <p:tgtEl>
                                          <p:spTgt spid="174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50000">
                                          <p:val>
                                            <p:strVal val="rgb(77,80,-64)"/>
                                          </p:val>
                                        </p:tav>
                                        <p:tav>
                                          <p:val>
                                            <p:strVal val="rgb(-1,0,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 additive="repl">
                                        <p:cTn id="15" dur="500" fill="hold"/>
                                        <p:tgtEl>
                                          <p:spTgt spid="174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 additive="repl">
                                        <p:cTn id="20" dur="500"/>
                                        <p:tgtEl>
                                          <p:spTgt spid="17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ext Box 1"/>
          <p:cNvSpPr txBox="1">
            <a:spLocks noChangeArrowheads="1"/>
          </p:cNvSpPr>
          <p:nvPr/>
        </p:nvSpPr>
        <p:spPr bwMode="auto">
          <a:xfrm>
            <a:off x="0" y="0"/>
            <a:ext cx="9144000" cy="17557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>
                <a:solidFill>
                  <a:srgbClr val="000000"/>
                </a:solidFill>
              </a:rPr>
              <a:t>Paprsek procházející středem zrcadla se po dopadu na zrcadlo odrazí zpět stejným směrem</a:t>
            </a:r>
            <a:r>
              <a:rPr lang="en-GB" sz="400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24579" name="Freeform 2"/>
          <p:cNvSpPr>
            <a:spLocks noChangeArrowheads="1"/>
          </p:cNvSpPr>
          <p:nvPr/>
        </p:nvSpPr>
        <p:spPr bwMode="auto">
          <a:xfrm>
            <a:off x="4643438" y="2214563"/>
            <a:ext cx="1571625" cy="3500437"/>
          </a:xfrm>
          <a:custGeom>
            <a:avLst/>
            <a:gdLst>
              <a:gd name="T0" fmla="*/ 905523 w 1571625"/>
              <a:gd name="T1" fmla="*/ 20428 h 3500437"/>
              <a:gd name="T2" fmla="*/ 785813 w 1571625"/>
              <a:gd name="T3" fmla="*/ 1750219 h 3500437"/>
              <a:gd name="T4" fmla="*/ 827253 w 1571625"/>
              <a:gd name="T5" fmla="*/ 3498002 h 3500437"/>
              <a:gd name="T6" fmla="*/ 0 60000 65536"/>
              <a:gd name="T7" fmla="*/ 0 60000 65536"/>
              <a:gd name="T8" fmla="*/ 0 60000 65536"/>
              <a:gd name="T9" fmla="*/ 827253 w 1571625"/>
              <a:gd name="T10" fmla="*/ 20428 h 3500437"/>
              <a:gd name="T11" fmla="*/ 1571625 w 1571625"/>
              <a:gd name="T12" fmla="*/ 3498002 h 350043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71625" h="3500437" stroke="0">
                <a:moveTo>
                  <a:pt x="905523" y="20428"/>
                </a:moveTo>
                <a:lnTo>
                  <a:pt x="905522" y="20428"/>
                </a:lnTo>
                <a:cubicBezTo>
                  <a:pt x="1288766" y="151999"/>
                  <a:pt x="1571625" y="886551"/>
                  <a:pt x="1571625" y="1750219"/>
                </a:cubicBezTo>
                <a:cubicBezTo>
                  <a:pt x="1571625" y="2680974"/>
                  <a:pt x="1244556" y="3448924"/>
                  <a:pt x="827248" y="3498003"/>
                </a:cubicBezTo>
                <a:lnTo>
                  <a:pt x="785813" y="1750219"/>
                </a:lnTo>
                <a:lnTo>
                  <a:pt x="905523" y="20428"/>
                </a:lnTo>
                <a:close/>
              </a:path>
              <a:path w="1571625" h="3500437" fill="none">
                <a:moveTo>
                  <a:pt x="905523" y="20428"/>
                </a:moveTo>
                <a:lnTo>
                  <a:pt x="905522" y="20428"/>
                </a:lnTo>
                <a:cubicBezTo>
                  <a:pt x="1288766" y="151999"/>
                  <a:pt x="1571625" y="886551"/>
                  <a:pt x="1571625" y="1750219"/>
                </a:cubicBezTo>
                <a:cubicBezTo>
                  <a:pt x="1571625" y="2680974"/>
                  <a:pt x="1244556" y="3448924"/>
                  <a:pt x="827248" y="3498003"/>
                </a:cubicBezTo>
              </a:path>
            </a:pathLst>
          </a:custGeom>
          <a:solidFill>
            <a:srgbClr val="3333CC">
              <a:alpha val="9804"/>
            </a:srgbClr>
          </a:solidFill>
          <a:ln w="38160">
            <a:solidFill>
              <a:srgbClr val="262699"/>
            </a:solidFill>
            <a:round/>
            <a:headEnd/>
            <a:tailEnd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27652" name="Line 3"/>
          <p:cNvSpPr>
            <a:spLocks noChangeShapeType="1"/>
          </p:cNvSpPr>
          <p:nvPr/>
        </p:nvSpPr>
        <p:spPr bwMode="auto">
          <a:xfrm flipV="1">
            <a:off x="1143000" y="3856038"/>
            <a:ext cx="5538788" cy="49212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cs-CZ">
              <a:ln w="38100">
                <a:solidFill>
                  <a:schemeClr val="tx1"/>
                </a:solidFill>
              </a:ln>
            </a:endParaRPr>
          </a:p>
        </p:txBody>
      </p:sp>
      <p:sp>
        <p:nvSpPr>
          <p:cNvPr id="27653" name="Rectangle 4"/>
          <p:cNvSpPr>
            <a:spLocks noChangeArrowheads="1"/>
          </p:cNvSpPr>
          <p:nvPr/>
        </p:nvSpPr>
        <p:spPr bwMode="auto">
          <a:xfrm>
            <a:off x="6588224" y="3429000"/>
            <a:ext cx="341313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alibri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solidFill>
                  <a:srgbClr val="000000"/>
                </a:solidFill>
                <a:latin typeface="Calibri" pitchFamily="34" charset="0"/>
              </a:rPr>
              <a:t>o</a:t>
            </a:r>
          </a:p>
        </p:txBody>
      </p:sp>
      <p:sp>
        <p:nvSpPr>
          <p:cNvPr id="27654" name="Rectangle 5"/>
          <p:cNvSpPr>
            <a:spLocks noChangeArrowheads="1"/>
          </p:cNvSpPr>
          <p:nvPr/>
        </p:nvSpPr>
        <p:spPr bwMode="auto">
          <a:xfrm>
            <a:off x="4788024" y="4005064"/>
            <a:ext cx="290513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alibri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solidFill>
                  <a:srgbClr val="000000"/>
                </a:solidFill>
                <a:latin typeface="Calibri" pitchFamily="34" charset="0"/>
              </a:rPr>
              <a:t>F</a:t>
            </a:r>
          </a:p>
        </p:txBody>
      </p:sp>
      <p:sp>
        <p:nvSpPr>
          <p:cNvPr id="27655" name="Rectangle 6"/>
          <p:cNvSpPr>
            <a:spLocks noChangeArrowheads="1"/>
          </p:cNvSpPr>
          <p:nvPr/>
        </p:nvSpPr>
        <p:spPr bwMode="auto">
          <a:xfrm flipV="1">
            <a:off x="3059832" y="4077072"/>
            <a:ext cx="357188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alibri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solidFill>
                  <a:srgbClr val="000000"/>
                </a:solidFill>
                <a:latin typeface="Calibri" pitchFamily="34" charset="0"/>
              </a:rPr>
              <a:t>S</a:t>
            </a:r>
          </a:p>
        </p:txBody>
      </p:sp>
      <p:sp>
        <p:nvSpPr>
          <p:cNvPr id="27656" name="Line 7"/>
          <p:cNvSpPr>
            <a:spLocks noChangeShapeType="1"/>
          </p:cNvSpPr>
          <p:nvPr/>
        </p:nvSpPr>
        <p:spPr bwMode="auto">
          <a:xfrm flipH="1">
            <a:off x="4856163" y="3714750"/>
            <a:ext cx="4762" cy="327025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27657" name="Line 8"/>
          <p:cNvSpPr>
            <a:spLocks noChangeShapeType="1"/>
          </p:cNvSpPr>
          <p:nvPr/>
        </p:nvSpPr>
        <p:spPr bwMode="auto">
          <a:xfrm flipH="1">
            <a:off x="3284538" y="3714750"/>
            <a:ext cx="4762" cy="327025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27658" name="Text Box 9"/>
          <p:cNvSpPr txBox="1">
            <a:spLocks noChangeArrowheads="1"/>
          </p:cNvSpPr>
          <p:nvPr/>
        </p:nvSpPr>
        <p:spPr bwMode="auto">
          <a:xfrm>
            <a:off x="785813" y="357188"/>
            <a:ext cx="7772400" cy="1470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7659" name="Rectangle 10"/>
          <p:cNvSpPr>
            <a:spLocks noChangeArrowheads="1"/>
          </p:cNvSpPr>
          <p:nvPr/>
        </p:nvSpPr>
        <p:spPr bwMode="auto">
          <a:xfrm>
            <a:off x="5868144" y="3429000"/>
            <a:ext cx="288925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alibri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solidFill>
                  <a:srgbClr val="000000"/>
                </a:solidFill>
                <a:latin typeface="Calibri" pitchFamily="34" charset="0"/>
              </a:rPr>
              <a:t>V</a:t>
            </a:r>
          </a:p>
        </p:txBody>
      </p:sp>
      <p:cxnSp>
        <p:nvCxnSpPr>
          <p:cNvPr id="18443" name="AutoShape 11"/>
          <p:cNvCxnSpPr>
            <a:cxnSpLocks noChangeShapeType="1"/>
          </p:cNvCxnSpPr>
          <p:nvPr/>
        </p:nvCxnSpPr>
        <p:spPr bwMode="auto">
          <a:xfrm>
            <a:off x="468313" y="2924175"/>
            <a:ext cx="5688012" cy="1944688"/>
          </a:xfrm>
          <a:prstGeom prst="straightConnector1">
            <a:avLst/>
          </a:prstGeom>
          <a:noFill/>
          <a:ln w="25560">
            <a:solidFill>
              <a:srgbClr val="00B050"/>
            </a:solidFill>
            <a:miter lim="800000"/>
            <a:headEnd/>
            <a:tailEnd type="triangle" w="med" len="med"/>
          </a:ln>
          <a:effectLst>
            <a:outerShdw dist="109865" dir="634411" algn="ctr" rotWithShape="0">
              <a:srgbClr val="000000">
                <a:alpha val="38033"/>
              </a:srgbClr>
            </a:outerShdw>
          </a:effectLst>
        </p:spPr>
      </p:cxnSp>
      <p:cxnSp>
        <p:nvCxnSpPr>
          <p:cNvPr id="18444" name="AutoShape 12"/>
          <p:cNvCxnSpPr>
            <a:cxnSpLocks noChangeShapeType="1"/>
          </p:cNvCxnSpPr>
          <p:nvPr/>
        </p:nvCxnSpPr>
        <p:spPr bwMode="auto">
          <a:xfrm flipH="1" flipV="1">
            <a:off x="395288" y="2924175"/>
            <a:ext cx="5689600" cy="1944688"/>
          </a:xfrm>
          <a:prstGeom prst="straightConnector1">
            <a:avLst/>
          </a:prstGeom>
          <a:noFill/>
          <a:ln w="38160">
            <a:solidFill>
              <a:srgbClr val="FF00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8445" name="AutoShape 13"/>
          <p:cNvCxnSpPr>
            <a:cxnSpLocks noChangeShapeType="1"/>
          </p:cNvCxnSpPr>
          <p:nvPr/>
        </p:nvCxnSpPr>
        <p:spPr bwMode="auto">
          <a:xfrm flipV="1">
            <a:off x="179388" y="2636838"/>
            <a:ext cx="5761037" cy="2663825"/>
          </a:xfrm>
          <a:prstGeom prst="straightConnector1">
            <a:avLst/>
          </a:prstGeom>
          <a:noFill/>
          <a:ln w="38160">
            <a:solidFill>
              <a:srgbClr val="00B050"/>
            </a:solidFill>
            <a:miter lim="800000"/>
            <a:headEnd/>
            <a:tailEnd type="triangle" w="med" len="med"/>
          </a:ln>
          <a:effectLst>
            <a:outerShdw dist="109865" dir="634411" algn="ctr" rotWithShape="0">
              <a:srgbClr val="000000">
                <a:alpha val="38033"/>
              </a:srgbClr>
            </a:outerShdw>
          </a:effectLst>
        </p:spPr>
      </p:cxnSp>
      <p:cxnSp>
        <p:nvCxnSpPr>
          <p:cNvPr id="18446" name="AutoShape 14"/>
          <p:cNvCxnSpPr>
            <a:cxnSpLocks noChangeShapeType="1"/>
          </p:cNvCxnSpPr>
          <p:nvPr/>
        </p:nvCxnSpPr>
        <p:spPr bwMode="auto">
          <a:xfrm flipH="1">
            <a:off x="323850" y="2636838"/>
            <a:ext cx="5616575" cy="2638425"/>
          </a:xfrm>
          <a:prstGeom prst="straightConnector1">
            <a:avLst/>
          </a:prstGeom>
          <a:noFill/>
          <a:ln w="38160">
            <a:solidFill>
              <a:srgbClr val="FF0000"/>
            </a:solidFill>
            <a:miter lim="800000"/>
            <a:headEnd/>
            <a:tailEnd type="triangle" w="med" len="med"/>
          </a:ln>
          <a:effectLst/>
        </p:spPr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3" dur="5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50000">
                                          <p:val>
                                            <p:strVal val="rgb(77,80,-64)"/>
                                          </p:val>
                                        </p:tav>
                                        <p:tav>
                                          <p:val>
                                            <p:strVal val="rgb(-1,0,0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4" dur="5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50000">
                                          <p:val>
                                            <p:strVal val="rgb(77,80,-64)"/>
                                          </p:val>
                                        </p:tav>
                                        <p:tav>
                                          <p:val>
                                            <p:strVal val="rgb(-1,0,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 additive="repl">
                                        <p:cTn id="15" dur="5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925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19" dur="500"/>
                                        <p:tgtEl>
                                          <p:spTgt spid="18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84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84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30" dur="500"/>
                                        <p:tgtEl>
                                          <p:spTgt spid="18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 Box 1"/>
          <p:cNvSpPr txBox="1">
            <a:spLocks noChangeArrowheads="1"/>
          </p:cNvSpPr>
          <p:nvPr/>
        </p:nvSpPr>
        <p:spPr bwMode="auto">
          <a:xfrm>
            <a:off x="285750" y="285750"/>
            <a:ext cx="8201025" cy="1470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>
                <a:solidFill>
                  <a:srgbClr val="000000"/>
                </a:solidFill>
              </a:rPr>
              <a:t>Význačné paprsky dutého zrcadla</a:t>
            </a:r>
          </a:p>
        </p:txBody>
      </p:sp>
      <p:sp>
        <p:nvSpPr>
          <p:cNvPr id="25603" name="Freeform 2"/>
          <p:cNvSpPr>
            <a:spLocks noChangeArrowheads="1"/>
          </p:cNvSpPr>
          <p:nvPr/>
        </p:nvSpPr>
        <p:spPr bwMode="auto">
          <a:xfrm>
            <a:off x="4786313" y="2143125"/>
            <a:ext cx="1571625" cy="3500438"/>
          </a:xfrm>
          <a:custGeom>
            <a:avLst/>
            <a:gdLst>
              <a:gd name="T0" fmla="*/ 905523 w 1571625"/>
              <a:gd name="T1" fmla="*/ 20428 h 3500438"/>
              <a:gd name="T2" fmla="*/ 785813 w 1571625"/>
              <a:gd name="T3" fmla="*/ 1750219 h 3500438"/>
              <a:gd name="T4" fmla="*/ 827253 w 1571625"/>
              <a:gd name="T5" fmla="*/ 3498003 h 3500438"/>
              <a:gd name="T6" fmla="*/ 0 60000 65536"/>
              <a:gd name="T7" fmla="*/ 0 60000 65536"/>
              <a:gd name="T8" fmla="*/ 0 60000 65536"/>
              <a:gd name="T9" fmla="*/ 827253 w 1571625"/>
              <a:gd name="T10" fmla="*/ 20428 h 3500438"/>
              <a:gd name="T11" fmla="*/ 1571625 w 1571625"/>
              <a:gd name="T12" fmla="*/ 3498003 h 350043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71625" h="3500438" stroke="0">
                <a:moveTo>
                  <a:pt x="905523" y="20428"/>
                </a:moveTo>
                <a:lnTo>
                  <a:pt x="905522" y="20428"/>
                </a:lnTo>
                <a:cubicBezTo>
                  <a:pt x="1288766" y="151999"/>
                  <a:pt x="1571625" y="886551"/>
                  <a:pt x="1571625" y="1750219"/>
                </a:cubicBezTo>
                <a:cubicBezTo>
                  <a:pt x="1571625" y="2680974"/>
                  <a:pt x="1244556" y="3448924"/>
                  <a:pt x="827248" y="3498003"/>
                </a:cubicBezTo>
                <a:lnTo>
                  <a:pt x="785813" y="1750219"/>
                </a:lnTo>
                <a:lnTo>
                  <a:pt x="905523" y="20428"/>
                </a:lnTo>
                <a:close/>
              </a:path>
              <a:path w="1571625" h="3500438" fill="none">
                <a:moveTo>
                  <a:pt x="905523" y="20428"/>
                </a:moveTo>
                <a:lnTo>
                  <a:pt x="905522" y="20428"/>
                </a:lnTo>
                <a:cubicBezTo>
                  <a:pt x="1288766" y="151999"/>
                  <a:pt x="1571625" y="886551"/>
                  <a:pt x="1571625" y="1750219"/>
                </a:cubicBezTo>
                <a:cubicBezTo>
                  <a:pt x="1571625" y="2680974"/>
                  <a:pt x="1244556" y="3448924"/>
                  <a:pt x="827248" y="3498003"/>
                </a:cubicBezTo>
              </a:path>
            </a:pathLst>
          </a:custGeom>
          <a:solidFill>
            <a:srgbClr val="FFFFFF">
              <a:alpha val="9804"/>
            </a:srgbClr>
          </a:solidFill>
          <a:ln w="38160">
            <a:solidFill>
              <a:srgbClr val="FFFF00"/>
            </a:solidFill>
            <a:round/>
            <a:headEnd/>
            <a:tailEnd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28676" name="Line 3"/>
          <p:cNvSpPr>
            <a:spLocks noChangeShapeType="1"/>
          </p:cNvSpPr>
          <p:nvPr/>
        </p:nvSpPr>
        <p:spPr bwMode="auto">
          <a:xfrm flipV="1">
            <a:off x="1230313" y="3856038"/>
            <a:ext cx="5538787" cy="49212"/>
          </a:xfrm>
          <a:prstGeom prst="line">
            <a:avLst/>
          </a:prstGeom>
          <a:noFill/>
          <a:ln w="324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28677" name="Rectangle 4"/>
          <p:cNvSpPr>
            <a:spLocks noChangeArrowheads="1"/>
          </p:cNvSpPr>
          <p:nvPr/>
        </p:nvSpPr>
        <p:spPr bwMode="auto">
          <a:xfrm>
            <a:off x="6769100" y="3500438"/>
            <a:ext cx="341313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alibri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000000"/>
                </a:solidFill>
                <a:latin typeface="Calibri" pitchFamily="34" charset="0"/>
              </a:rPr>
              <a:t>o</a:t>
            </a:r>
          </a:p>
        </p:txBody>
      </p:sp>
      <p:cxnSp>
        <p:nvCxnSpPr>
          <p:cNvPr id="19461" name="AutoShape 5"/>
          <p:cNvCxnSpPr>
            <a:cxnSpLocks noChangeShapeType="1"/>
          </p:cNvCxnSpPr>
          <p:nvPr/>
        </p:nvCxnSpPr>
        <p:spPr bwMode="auto">
          <a:xfrm flipH="1">
            <a:off x="1000125" y="4714875"/>
            <a:ext cx="5214938" cy="71438"/>
          </a:xfrm>
          <a:prstGeom prst="straightConnector1">
            <a:avLst/>
          </a:prstGeom>
          <a:noFill/>
          <a:ln w="38160">
            <a:solidFill>
              <a:srgbClr val="0070C0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28679" name="Rectangle 6"/>
          <p:cNvSpPr>
            <a:spLocks noChangeArrowheads="1"/>
          </p:cNvSpPr>
          <p:nvPr/>
        </p:nvSpPr>
        <p:spPr bwMode="auto">
          <a:xfrm>
            <a:off x="4777165" y="3944621"/>
            <a:ext cx="284163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alibri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solidFill>
                  <a:srgbClr val="000000"/>
                </a:solidFill>
                <a:latin typeface="Calibri" pitchFamily="34" charset="0"/>
              </a:rPr>
              <a:t>F</a:t>
            </a:r>
          </a:p>
        </p:txBody>
      </p:sp>
      <p:sp>
        <p:nvSpPr>
          <p:cNvPr id="28680" name="Rectangle 7"/>
          <p:cNvSpPr>
            <a:spLocks noChangeArrowheads="1"/>
          </p:cNvSpPr>
          <p:nvPr/>
        </p:nvSpPr>
        <p:spPr bwMode="auto">
          <a:xfrm flipV="1">
            <a:off x="2953166" y="3893344"/>
            <a:ext cx="357188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alibri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solidFill>
                  <a:srgbClr val="000000"/>
                </a:solidFill>
                <a:latin typeface="Calibri" pitchFamily="34" charset="0"/>
              </a:rPr>
              <a:t>S</a:t>
            </a:r>
          </a:p>
        </p:txBody>
      </p:sp>
      <p:cxnSp>
        <p:nvCxnSpPr>
          <p:cNvPr id="19464" name="AutoShape 8"/>
          <p:cNvCxnSpPr>
            <a:cxnSpLocks noChangeShapeType="1"/>
          </p:cNvCxnSpPr>
          <p:nvPr/>
        </p:nvCxnSpPr>
        <p:spPr bwMode="auto">
          <a:xfrm>
            <a:off x="2286000" y="2071688"/>
            <a:ext cx="3929063" cy="2643187"/>
          </a:xfrm>
          <a:prstGeom prst="straightConnector1">
            <a:avLst/>
          </a:prstGeom>
          <a:noFill/>
          <a:ln w="38160">
            <a:solidFill>
              <a:srgbClr val="0070C0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28682" name="Line 9"/>
          <p:cNvSpPr>
            <a:spLocks noChangeShapeType="1"/>
          </p:cNvSpPr>
          <p:nvPr/>
        </p:nvSpPr>
        <p:spPr bwMode="auto">
          <a:xfrm flipH="1">
            <a:off x="4929981" y="3730625"/>
            <a:ext cx="0" cy="31115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/>
          <a:lstStyle/>
          <a:p>
            <a:endParaRPr lang="cs-CZ"/>
          </a:p>
        </p:txBody>
      </p:sp>
      <p:sp>
        <p:nvSpPr>
          <p:cNvPr id="28683" name="Line 10"/>
          <p:cNvSpPr>
            <a:spLocks noChangeShapeType="1"/>
          </p:cNvSpPr>
          <p:nvPr/>
        </p:nvSpPr>
        <p:spPr bwMode="auto">
          <a:xfrm flipH="1">
            <a:off x="3275856" y="3700462"/>
            <a:ext cx="4762" cy="327025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/>
          <a:lstStyle/>
          <a:p>
            <a:endParaRPr lang="cs-CZ"/>
          </a:p>
        </p:txBody>
      </p:sp>
      <p:sp>
        <p:nvSpPr>
          <p:cNvPr id="28684" name="Text Box 11"/>
          <p:cNvSpPr txBox="1">
            <a:spLocks noChangeArrowheads="1"/>
          </p:cNvSpPr>
          <p:nvPr/>
        </p:nvSpPr>
        <p:spPr bwMode="auto">
          <a:xfrm>
            <a:off x="866775" y="438150"/>
            <a:ext cx="7772400" cy="1470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cxnSp>
        <p:nvCxnSpPr>
          <p:cNvPr id="19468" name="AutoShape 12"/>
          <p:cNvCxnSpPr>
            <a:cxnSpLocks noChangeShapeType="1"/>
          </p:cNvCxnSpPr>
          <p:nvPr/>
        </p:nvCxnSpPr>
        <p:spPr bwMode="auto">
          <a:xfrm flipV="1">
            <a:off x="1116013" y="2420938"/>
            <a:ext cx="4929187" cy="2571750"/>
          </a:xfrm>
          <a:prstGeom prst="straightConnector1">
            <a:avLst/>
          </a:prstGeom>
          <a:noFill/>
          <a:ln w="38160">
            <a:solidFill>
              <a:srgbClr val="FF00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9469" name="AutoShape 13"/>
          <p:cNvCxnSpPr>
            <a:cxnSpLocks noChangeShapeType="1"/>
          </p:cNvCxnSpPr>
          <p:nvPr/>
        </p:nvCxnSpPr>
        <p:spPr bwMode="auto">
          <a:xfrm flipH="1">
            <a:off x="1116013" y="2420938"/>
            <a:ext cx="4929187" cy="2571750"/>
          </a:xfrm>
          <a:prstGeom prst="straightConnector1">
            <a:avLst/>
          </a:prstGeom>
          <a:noFill/>
          <a:ln w="38160">
            <a:solidFill>
              <a:srgbClr val="FF00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9470" name="AutoShape 14"/>
          <p:cNvCxnSpPr>
            <a:cxnSpLocks noChangeShapeType="1"/>
          </p:cNvCxnSpPr>
          <p:nvPr/>
        </p:nvCxnSpPr>
        <p:spPr bwMode="auto">
          <a:xfrm>
            <a:off x="1285875" y="2714625"/>
            <a:ext cx="4929188" cy="1588"/>
          </a:xfrm>
          <a:prstGeom prst="straightConnector1">
            <a:avLst/>
          </a:prstGeom>
          <a:noFill/>
          <a:ln w="3816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9471" name="AutoShape 15"/>
          <p:cNvCxnSpPr>
            <a:cxnSpLocks noChangeShapeType="1"/>
          </p:cNvCxnSpPr>
          <p:nvPr/>
        </p:nvCxnSpPr>
        <p:spPr bwMode="auto">
          <a:xfrm flipH="1">
            <a:off x="2571750" y="2714625"/>
            <a:ext cx="3571875" cy="3286125"/>
          </a:xfrm>
          <a:prstGeom prst="straightConnector1">
            <a:avLst/>
          </a:prstGeom>
          <a:noFill/>
          <a:ln w="3816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28689" name="Rectangle 16"/>
          <p:cNvSpPr>
            <a:spLocks noChangeArrowheads="1"/>
          </p:cNvSpPr>
          <p:nvPr/>
        </p:nvSpPr>
        <p:spPr bwMode="auto">
          <a:xfrm>
            <a:off x="6372225" y="3500438"/>
            <a:ext cx="360363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alibri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000000"/>
                </a:solidFill>
                <a:latin typeface="Calibri" pitchFamily="34" charset="0"/>
              </a:rPr>
              <a:t>V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7" dur="500" fill="hold"/>
                                        <p:tgtEl>
                                          <p:spTgt spid="194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50000">
                                          <p:val>
                                            <p:strVal val="rgb(77,80,-64)"/>
                                          </p:val>
                                        </p:tav>
                                        <p:tav>
                                          <p:val>
                                            <p:strVal val="rgb(-1,0,0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8" dur="500" fill="hold"/>
                                        <p:tgtEl>
                                          <p:spTgt spid="194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50000">
                                          <p:val>
                                            <p:strVal val="rgb(77,80,-64)"/>
                                          </p:val>
                                        </p:tav>
                                        <p:tav>
                                          <p:val>
                                            <p:strVal val="rgb(-1,0,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 additive="repl">
                                        <p:cTn id="9" dur="500" fill="hold"/>
                                        <p:tgtEl>
                                          <p:spTgt spid="194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4" dur="500"/>
                                        <p:tgtEl>
                                          <p:spTgt spid="19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9" dur="500"/>
                                        <p:tgtEl>
                                          <p:spTgt spid="19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 additive="repl">
                                        <p:cTn id="30" dur="5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94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94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41" dur="500"/>
                                        <p:tgtEl>
                                          <p:spTgt spid="19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rrowheads="1"/>
          </p:cNvSpPr>
          <p:nvPr/>
        </p:nvSpPr>
        <p:spPr bwMode="auto">
          <a:xfrm>
            <a:off x="250825" y="549275"/>
            <a:ext cx="8424863" cy="6492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>
              <a:lnSpc>
                <a:spcPct val="100000"/>
              </a:lnSpc>
              <a:buClr>
                <a:srgbClr val="00B050"/>
              </a:buClr>
              <a:buFont typeface="Calibri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sng" dirty="0">
                <a:solidFill>
                  <a:srgbClr val="00B050"/>
                </a:solidFill>
                <a:latin typeface="Calibri" pitchFamily="34" charset="0"/>
              </a:rPr>
              <a:t/>
            </a:r>
            <a:br>
              <a:rPr lang="en-GB" sz="4400" b="1" u="sng" dirty="0">
                <a:solidFill>
                  <a:srgbClr val="00B050"/>
                </a:solidFill>
                <a:latin typeface="Calibri" pitchFamily="34" charset="0"/>
              </a:rPr>
            </a:br>
            <a:endParaRPr lang="en-GB" sz="4400" b="1" u="sng" dirty="0">
              <a:solidFill>
                <a:srgbClr val="00B050"/>
              </a:solidFill>
              <a:latin typeface="Calibri" pitchFamily="34" charset="0"/>
            </a:endParaRPr>
          </a:p>
          <a:p>
            <a:pPr>
              <a:lnSpc>
                <a:spcPct val="100000"/>
              </a:lnSpc>
              <a:buClr>
                <a:srgbClr val="00B050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sng" dirty="0">
                <a:solidFill>
                  <a:srgbClr val="00B050"/>
                </a:solidFill>
              </a:rPr>
              <a:t> </a:t>
            </a:r>
            <a:r>
              <a:rPr lang="en-GB" sz="3600" b="1" u="sng" dirty="0" err="1">
                <a:solidFill>
                  <a:srgbClr val="00B050"/>
                </a:solidFill>
                <a:latin typeface="Calibri" pitchFamily="34" charset="0"/>
              </a:rPr>
              <a:t>Zobrazení</a:t>
            </a:r>
            <a:r>
              <a:rPr lang="en-GB" sz="3600" b="1" u="sng" dirty="0">
                <a:solidFill>
                  <a:srgbClr val="00B050"/>
                </a:solidFill>
                <a:latin typeface="Calibri" pitchFamily="34" charset="0"/>
              </a:rPr>
              <a:t> </a:t>
            </a:r>
            <a:r>
              <a:rPr lang="en-GB" sz="3600" b="1" u="sng" dirty="0" err="1">
                <a:solidFill>
                  <a:srgbClr val="00B050"/>
                </a:solidFill>
                <a:latin typeface="Calibri" pitchFamily="34" charset="0"/>
              </a:rPr>
              <a:t>dutým</a:t>
            </a:r>
            <a:r>
              <a:rPr lang="en-GB" sz="3600" b="1" u="sng" dirty="0">
                <a:solidFill>
                  <a:srgbClr val="00B050"/>
                </a:solidFill>
                <a:latin typeface="Calibri" pitchFamily="34" charset="0"/>
              </a:rPr>
              <a:t> </a:t>
            </a:r>
            <a:r>
              <a:rPr lang="en-GB" sz="3600" b="1" u="sng" dirty="0" err="1">
                <a:solidFill>
                  <a:srgbClr val="00B050"/>
                </a:solidFill>
                <a:latin typeface="Calibri" pitchFamily="34" charset="0"/>
              </a:rPr>
              <a:t>zrcadlem</a:t>
            </a:r>
            <a:r>
              <a:rPr lang="en-GB" sz="3600" b="1" u="sng" dirty="0">
                <a:solidFill>
                  <a:srgbClr val="00B050"/>
                </a:solidFill>
              </a:rPr>
              <a:t> – </a:t>
            </a:r>
            <a:r>
              <a:rPr lang="en-GB" sz="3600" b="1" u="sng" dirty="0" smtClean="0">
                <a:solidFill>
                  <a:srgbClr val="00B050"/>
                </a:solidFill>
              </a:rPr>
              <a:t>3</a:t>
            </a:r>
            <a:r>
              <a:rPr lang="cs-CZ" sz="3600" b="1" u="sng" smtClean="0">
                <a:solidFill>
                  <a:srgbClr val="00B050"/>
                </a:solidFill>
              </a:rPr>
              <a:t> </a:t>
            </a:r>
            <a:r>
              <a:rPr lang="en-GB" sz="3600" b="1" u="sng" smtClean="0">
                <a:solidFill>
                  <a:srgbClr val="00B050"/>
                </a:solidFill>
              </a:rPr>
              <a:t>polohy</a:t>
            </a:r>
            <a:r>
              <a:rPr lang="en-GB" sz="4400" b="1" u="sng" dirty="0">
                <a:solidFill>
                  <a:srgbClr val="00B050"/>
                </a:solidFill>
                <a:latin typeface="Calibri" pitchFamily="34" charset="0"/>
              </a:rPr>
              <a:t/>
            </a:r>
            <a:br>
              <a:rPr lang="en-GB" sz="4400" b="1" u="sng" dirty="0">
                <a:solidFill>
                  <a:srgbClr val="00B050"/>
                </a:solidFill>
                <a:latin typeface="Calibri" pitchFamily="34" charset="0"/>
              </a:rPr>
            </a:br>
            <a:r>
              <a:rPr lang="en-GB" sz="4400" dirty="0">
                <a:solidFill>
                  <a:srgbClr val="000000"/>
                </a:solidFill>
                <a:latin typeface="Calibri" pitchFamily="34" charset="0"/>
              </a:rPr>
              <a:t>     </a:t>
            </a:r>
            <a:br>
              <a:rPr lang="en-GB" sz="4400" dirty="0">
                <a:solidFill>
                  <a:srgbClr val="000000"/>
                </a:solidFill>
                <a:latin typeface="Calibri" pitchFamily="34" charset="0"/>
              </a:rPr>
            </a:br>
            <a:endParaRPr lang="en-GB" sz="44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7494588" y="3319463"/>
            <a:ext cx="314325" cy="3984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alibri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solidFill>
                  <a:srgbClr val="000000"/>
                </a:solidFill>
                <a:latin typeface="Calibri" pitchFamily="34" charset="0"/>
              </a:rPr>
              <a:t>o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4757738" y="3392488"/>
            <a:ext cx="433387" cy="3984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alibri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solidFill>
                  <a:srgbClr val="000000"/>
                </a:solidFill>
                <a:latin typeface="Calibri" pitchFamily="34" charset="0"/>
              </a:rPr>
              <a:t>F</a:t>
            </a:r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 flipV="1">
            <a:off x="2381250" y="3394075"/>
            <a:ext cx="6477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alibri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solidFill>
                  <a:srgbClr val="000000"/>
                </a:solidFill>
                <a:latin typeface="Calibri" pitchFamily="34" charset="0"/>
              </a:rPr>
              <a:t>S</a:t>
            </a:r>
          </a:p>
        </p:txBody>
      </p:sp>
      <p:sp>
        <p:nvSpPr>
          <p:cNvPr id="20486" name="Line 6"/>
          <p:cNvSpPr>
            <a:spLocks noChangeShapeType="1"/>
          </p:cNvSpPr>
          <p:nvPr/>
        </p:nvSpPr>
        <p:spPr bwMode="auto">
          <a:xfrm flipH="1">
            <a:off x="4683125" y="3164681"/>
            <a:ext cx="4763" cy="43180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/>
          <a:lstStyle/>
          <a:p>
            <a:endParaRPr lang="cs-CZ"/>
          </a:p>
        </p:txBody>
      </p:sp>
      <p:sp>
        <p:nvSpPr>
          <p:cNvPr id="20487" name="Line 7"/>
          <p:cNvSpPr>
            <a:spLocks noChangeShapeType="1"/>
          </p:cNvSpPr>
          <p:nvPr/>
        </p:nvSpPr>
        <p:spPr bwMode="auto">
          <a:xfrm flipH="1">
            <a:off x="3098800" y="3175000"/>
            <a:ext cx="4763" cy="433388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/>
          <a:lstStyle/>
          <a:p>
            <a:endParaRPr lang="cs-CZ"/>
          </a:p>
        </p:txBody>
      </p:sp>
      <p:cxnSp>
        <p:nvCxnSpPr>
          <p:cNvPr id="20488" name="AutoShape 8"/>
          <p:cNvCxnSpPr>
            <a:cxnSpLocks noChangeShapeType="1"/>
          </p:cNvCxnSpPr>
          <p:nvPr/>
        </p:nvCxnSpPr>
        <p:spPr bwMode="auto">
          <a:xfrm flipV="1">
            <a:off x="2165350" y="2024063"/>
            <a:ext cx="1588" cy="1368425"/>
          </a:xfrm>
          <a:prstGeom prst="straightConnector1">
            <a:avLst/>
          </a:prstGeom>
          <a:noFill/>
          <a:ln w="38160">
            <a:solidFill>
              <a:srgbClr val="000000"/>
            </a:solidFill>
            <a:miter lim="800000"/>
            <a:headEnd/>
            <a:tailEnd type="triangle" w="med" len="med"/>
          </a:ln>
        </p:spPr>
      </p:cxnSp>
      <p:sp>
        <p:nvSpPr>
          <p:cNvPr id="20489" name="Rectangle 9"/>
          <p:cNvSpPr>
            <a:spLocks noChangeArrowheads="1"/>
          </p:cNvSpPr>
          <p:nvPr/>
        </p:nvSpPr>
        <p:spPr bwMode="auto">
          <a:xfrm>
            <a:off x="6558374" y="2965449"/>
            <a:ext cx="4318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solidFill>
                  <a:srgbClr val="000000"/>
                </a:solidFill>
              </a:rPr>
              <a:t>V</a:t>
            </a:r>
          </a:p>
        </p:txBody>
      </p:sp>
      <p:sp>
        <p:nvSpPr>
          <p:cNvPr id="20490" name="Line 10"/>
          <p:cNvSpPr>
            <a:spLocks noChangeShapeType="1"/>
          </p:cNvSpPr>
          <p:nvPr/>
        </p:nvSpPr>
        <p:spPr bwMode="auto">
          <a:xfrm flipV="1">
            <a:off x="325438" y="3357563"/>
            <a:ext cx="7775575" cy="76200"/>
          </a:xfrm>
          <a:prstGeom prst="line">
            <a:avLst/>
          </a:prstGeom>
          <a:noFill/>
          <a:ln w="9360">
            <a:solidFill>
              <a:srgbClr val="00CC98"/>
            </a:solidFill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20491" name="Freeform 11"/>
          <p:cNvSpPr>
            <a:spLocks noChangeArrowheads="1"/>
          </p:cNvSpPr>
          <p:nvPr/>
        </p:nvSpPr>
        <p:spPr bwMode="auto">
          <a:xfrm>
            <a:off x="5292725" y="1652588"/>
            <a:ext cx="1571625" cy="3455987"/>
          </a:xfrm>
          <a:custGeom>
            <a:avLst/>
            <a:gdLst>
              <a:gd name="T0" fmla="*/ 904038 w 1571625"/>
              <a:gd name="T1" fmla="*/ 19669 h 3455987"/>
              <a:gd name="T2" fmla="*/ 785813 w 1571625"/>
              <a:gd name="T3" fmla="*/ 1727994 h 3455987"/>
              <a:gd name="T4" fmla="*/ 826728 w 1571625"/>
              <a:gd name="T5" fmla="*/ 3453643 h 3455987"/>
              <a:gd name="T6" fmla="*/ 0 60000 65536"/>
              <a:gd name="T7" fmla="*/ 0 60000 65536"/>
              <a:gd name="T8" fmla="*/ 0 60000 65536"/>
              <a:gd name="T9" fmla="*/ 826728 w 1571625"/>
              <a:gd name="T10" fmla="*/ 19669 h 3455987"/>
              <a:gd name="T11" fmla="*/ 1571625 w 1571625"/>
              <a:gd name="T12" fmla="*/ 3453643 h 345598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71625" h="3455987" stroke="0">
                <a:moveTo>
                  <a:pt x="904038" y="19669"/>
                </a:moveTo>
                <a:lnTo>
                  <a:pt x="904038" y="19668"/>
                </a:lnTo>
                <a:cubicBezTo>
                  <a:pt x="1287956" y="148145"/>
                  <a:pt x="1571626" y="874040"/>
                  <a:pt x="1571626" y="1727994"/>
                </a:cubicBezTo>
                <a:cubicBezTo>
                  <a:pt x="1571626" y="2647376"/>
                  <a:pt x="1244250" y="3405779"/>
                  <a:pt x="826723" y="3453644"/>
                </a:cubicBezTo>
                <a:lnTo>
                  <a:pt x="785813" y="1727994"/>
                </a:lnTo>
                <a:lnTo>
                  <a:pt x="904038" y="19669"/>
                </a:lnTo>
                <a:close/>
              </a:path>
              <a:path w="1571625" h="3455987" fill="none">
                <a:moveTo>
                  <a:pt x="904038" y="19669"/>
                </a:moveTo>
                <a:lnTo>
                  <a:pt x="904038" y="19668"/>
                </a:lnTo>
                <a:cubicBezTo>
                  <a:pt x="1287956" y="148145"/>
                  <a:pt x="1571626" y="874040"/>
                  <a:pt x="1571626" y="1727994"/>
                </a:cubicBezTo>
                <a:cubicBezTo>
                  <a:pt x="1571626" y="2647376"/>
                  <a:pt x="1244250" y="3405779"/>
                  <a:pt x="826723" y="3453644"/>
                </a:cubicBezTo>
              </a:path>
            </a:pathLst>
          </a:custGeom>
          <a:solidFill>
            <a:srgbClr val="FFFFFF">
              <a:alpha val="9804"/>
            </a:srgbClr>
          </a:solidFill>
          <a:ln w="38160">
            <a:solidFill>
              <a:srgbClr val="FFFF00"/>
            </a:solidFill>
            <a:round/>
            <a:headEnd/>
            <a:tailEnd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cxnSp>
        <p:nvCxnSpPr>
          <p:cNvPr id="20492" name="AutoShape 12"/>
          <p:cNvCxnSpPr>
            <a:cxnSpLocks noChangeShapeType="1"/>
          </p:cNvCxnSpPr>
          <p:nvPr/>
        </p:nvCxnSpPr>
        <p:spPr bwMode="auto">
          <a:xfrm flipV="1">
            <a:off x="3821113" y="2024063"/>
            <a:ext cx="1587" cy="1368425"/>
          </a:xfrm>
          <a:prstGeom prst="straightConnector1">
            <a:avLst/>
          </a:prstGeom>
          <a:noFill/>
          <a:ln w="38160">
            <a:solidFill>
              <a:srgbClr val="000000"/>
            </a:solidFill>
            <a:miter lim="800000"/>
            <a:headEnd/>
            <a:tailEnd type="triangle" w="med" len="med"/>
          </a:ln>
        </p:spPr>
      </p:cxnSp>
      <p:cxnSp>
        <p:nvCxnSpPr>
          <p:cNvPr id="20493" name="AutoShape 13"/>
          <p:cNvCxnSpPr>
            <a:cxnSpLocks noChangeShapeType="1"/>
          </p:cNvCxnSpPr>
          <p:nvPr/>
        </p:nvCxnSpPr>
        <p:spPr bwMode="auto">
          <a:xfrm flipV="1">
            <a:off x="5691188" y="2097088"/>
            <a:ext cx="1587" cy="1295400"/>
          </a:xfrm>
          <a:prstGeom prst="straightConnector1">
            <a:avLst/>
          </a:prstGeom>
          <a:noFill/>
          <a:ln w="38160">
            <a:solidFill>
              <a:srgbClr val="000000"/>
            </a:solidFill>
            <a:miter lim="800000"/>
            <a:headEnd/>
            <a:tailEnd type="triangle" w="med" len="med"/>
          </a:ln>
        </p:spPr>
      </p:cxnSp>
      <p:sp>
        <p:nvSpPr>
          <p:cNvPr id="20494" name="Rectangle 14"/>
          <p:cNvSpPr>
            <a:spLocks noChangeArrowheads="1"/>
          </p:cNvSpPr>
          <p:nvPr/>
        </p:nvSpPr>
        <p:spPr bwMode="auto">
          <a:xfrm rot="10800000" flipV="1">
            <a:off x="2957513" y="1954213"/>
            <a:ext cx="863600" cy="3984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alibri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solidFill>
                  <a:srgbClr val="000000"/>
                </a:solidFill>
                <a:latin typeface="Calibri" pitchFamily="34" charset="0"/>
              </a:rPr>
              <a:t>        </a:t>
            </a:r>
            <a:r>
              <a:rPr lang="en-GB" sz="2000" b="1">
                <a:solidFill>
                  <a:srgbClr val="FF0000"/>
                </a:solidFill>
                <a:latin typeface="Calibri" pitchFamily="34" charset="0"/>
              </a:rPr>
              <a:t>2.</a:t>
            </a:r>
          </a:p>
        </p:txBody>
      </p:sp>
      <p:sp>
        <p:nvSpPr>
          <p:cNvPr id="20495" name="Rectangle 15"/>
          <p:cNvSpPr>
            <a:spLocks noChangeArrowheads="1"/>
          </p:cNvSpPr>
          <p:nvPr/>
        </p:nvSpPr>
        <p:spPr bwMode="auto">
          <a:xfrm rot="10800000" flipV="1">
            <a:off x="1590675" y="1657350"/>
            <a:ext cx="423863" cy="10080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alibri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solidFill>
                  <a:srgbClr val="000000"/>
                </a:solidFill>
                <a:latin typeface="Calibri" pitchFamily="34" charset="0"/>
              </a:rPr>
              <a:t>          </a:t>
            </a:r>
            <a:r>
              <a:rPr lang="en-GB" sz="2000" b="1">
                <a:solidFill>
                  <a:srgbClr val="FF0000"/>
                </a:solidFill>
                <a:latin typeface="Calibri" pitchFamily="34" charset="0"/>
              </a:rPr>
              <a:t>1</a:t>
            </a:r>
            <a:r>
              <a:rPr lang="en-GB" sz="2000">
                <a:solidFill>
                  <a:srgbClr val="000000"/>
                </a:solidFill>
                <a:latin typeface="Calibri" pitchFamily="34" charset="0"/>
              </a:rPr>
              <a:t>.</a:t>
            </a:r>
          </a:p>
        </p:txBody>
      </p:sp>
      <p:sp>
        <p:nvSpPr>
          <p:cNvPr id="20496" name="Rectangle 16"/>
          <p:cNvSpPr>
            <a:spLocks noChangeArrowheads="1"/>
          </p:cNvSpPr>
          <p:nvPr/>
        </p:nvSpPr>
        <p:spPr bwMode="auto">
          <a:xfrm rot="10800000" flipV="1">
            <a:off x="4902200" y="1954213"/>
            <a:ext cx="1008063" cy="3984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alibri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solidFill>
                  <a:srgbClr val="000000"/>
                </a:solidFill>
                <a:latin typeface="Calibri" pitchFamily="34" charset="0"/>
              </a:rPr>
              <a:t>   </a:t>
            </a:r>
            <a:r>
              <a:rPr lang="en-GB" sz="2000" b="1">
                <a:solidFill>
                  <a:srgbClr val="FF0000"/>
                </a:solidFill>
                <a:latin typeface="Calibri" pitchFamily="34" charset="0"/>
              </a:rPr>
              <a:t>    3.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7" dur="80" fill="hold"/>
                                        <p:tgtEl>
                                          <p:spTgt spid="204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50000">
                                          <p:val>
                                            <p:strVal val="rgb(77,80,-64)"/>
                                          </p:val>
                                        </p:tav>
                                        <p:tav>
                                          <p:val>
                                            <p:strVal val="rgb(-1,0,0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8" dur="80" fill="hold"/>
                                        <p:tgtEl>
                                          <p:spTgt spid="204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50000">
                                          <p:val>
                                            <p:strVal val="rgb(77,80,-64)"/>
                                          </p:val>
                                        </p:tav>
                                        <p:tav>
                                          <p:val>
                                            <p:strVal val="rgb(-1,0,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 additive="repl">
                                        <p:cTn id="9" dur="80" fill="hold"/>
                                        <p:tgtEl>
                                          <p:spTgt spid="204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46" dur="2000"/>
                                        <p:tgtEl>
                                          <p:spTgt spid="204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47" dur="2000" fill="hold"/>
                                        <p:tgtEl>
                                          <p:spTgt spid="2048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720"/>
                                          </p:val>
                                        </p:tav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8" dur="2000" fill="hold"/>
                                        <p:tgtEl>
                                          <p:spTgt spid="204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9" dur="2000" fill="hold"/>
                                        <p:tgtEl>
                                          <p:spTgt spid="204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9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52" dur="500"/>
                                        <p:tgtEl>
                                          <p:spTgt spid="20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57" dur="2000"/>
                                        <p:tgtEl>
                                          <p:spTgt spid="204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58" dur="2000" fill="hold"/>
                                        <p:tgtEl>
                                          <p:spTgt spid="2049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720"/>
                                          </p:val>
                                        </p:tav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9" dur="2000" fill="hold"/>
                                        <p:tgtEl>
                                          <p:spTgt spid="204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0" dur="2000" fill="hold"/>
                                        <p:tgtEl>
                                          <p:spTgt spid="204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9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63" dur="500"/>
                                        <p:tgtEl>
                                          <p:spTgt spid="20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68" dur="2000"/>
                                        <p:tgtEl>
                                          <p:spTgt spid="204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69" dur="2000" fill="hold"/>
                                        <p:tgtEl>
                                          <p:spTgt spid="2049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720"/>
                                          </p:val>
                                        </p:tav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0" dur="2000" fill="hold"/>
                                        <p:tgtEl>
                                          <p:spTgt spid="204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1" dur="2000" fill="hold"/>
                                        <p:tgtEl>
                                          <p:spTgt spid="204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9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74" dur="500"/>
                                        <p:tgtEl>
                                          <p:spTgt spid="20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6" grpId="0" animBg="1"/>
      <p:bldP spid="20487" grpId="0" animBg="1"/>
      <p:bldP spid="2049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ext Box 1"/>
          <p:cNvSpPr txBox="1">
            <a:spLocks noChangeArrowheads="1"/>
          </p:cNvSpPr>
          <p:nvPr/>
        </p:nvSpPr>
        <p:spPr bwMode="auto">
          <a:xfrm>
            <a:off x="323850" y="357188"/>
            <a:ext cx="8605838" cy="8397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eaLnBrk="1" hangingPunct="1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>
                <a:solidFill>
                  <a:srgbClr val="000000"/>
                </a:solidFill>
              </a:rPr>
              <a:t>1. Předmět dále než </a:t>
            </a:r>
            <a:r>
              <a:rPr lang="en-GB" sz="3600" b="1">
                <a:solidFill>
                  <a:srgbClr val="000000"/>
                </a:solidFill>
              </a:rPr>
              <a:t>2f</a:t>
            </a:r>
          </a:p>
        </p:txBody>
      </p:sp>
      <p:sp>
        <p:nvSpPr>
          <p:cNvPr id="27651" name="Freeform 2"/>
          <p:cNvSpPr>
            <a:spLocks noChangeArrowheads="1"/>
          </p:cNvSpPr>
          <p:nvPr/>
        </p:nvSpPr>
        <p:spPr bwMode="auto">
          <a:xfrm>
            <a:off x="4830763" y="1211263"/>
            <a:ext cx="1571625" cy="3500437"/>
          </a:xfrm>
          <a:custGeom>
            <a:avLst/>
            <a:gdLst>
              <a:gd name="T0" fmla="*/ 905523 w 1571625"/>
              <a:gd name="T1" fmla="*/ 20428 h 3500437"/>
              <a:gd name="T2" fmla="*/ 785813 w 1571625"/>
              <a:gd name="T3" fmla="*/ 1750219 h 3500437"/>
              <a:gd name="T4" fmla="*/ 827253 w 1571625"/>
              <a:gd name="T5" fmla="*/ 3498002 h 3500437"/>
              <a:gd name="T6" fmla="*/ 0 60000 65536"/>
              <a:gd name="T7" fmla="*/ 0 60000 65536"/>
              <a:gd name="T8" fmla="*/ 0 60000 65536"/>
              <a:gd name="T9" fmla="*/ 827253 w 1571625"/>
              <a:gd name="T10" fmla="*/ 20428 h 3500437"/>
              <a:gd name="T11" fmla="*/ 1571625 w 1571625"/>
              <a:gd name="T12" fmla="*/ 3498002 h 350043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71625" h="3500437" stroke="0">
                <a:moveTo>
                  <a:pt x="905523" y="20428"/>
                </a:moveTo>
                <a:lnTo>
                  <a:pt x="905522" y="20428"/>
                </a:lnTo>
                <a:cubicBezTo>
                  <a:pt x="1288766" y="151999"/>
                  <a:pt x="1571625" y="886551"/>
                  <a:pt x="1571625" y="1750219"/>
                </a:cubicBezTo>
                <a:cubicBezTo>
                  <a:pt x="1571625" y="2680974"/>
                  <a:pt x="1244556" y="3448924"/>
                  <a:pt x="827248" y="3498003"/>
                </a:cubicBezTo>
                <a:lnTo>
                  <a:pt x="785813" y="1750219"/>
                </a:lnTo>
                <a:lnTo>
                  <a:pt x="905523" y="20428"/>
                </a:lnTo>
                <a:close/>
              </a:path>
              <a:path w="1571625" h="3500437" fill="none">
                <a:moveTo>
                  <a:pt x="905523" y="20428"/>
                </a:moveTo>
                <a:lnTo>
                  <a:pt x="905522" y="20428"/>
                </a:lnTo>
                <a:cubicBezTo>
                  <a:pt x="1288766" y="151999"/>
                  <a:pt x="1571625" y="886551"/>
                  <a:pt x="1571625" y="1750219"/>
                </a:cubicBezTo>
                <a:cubicBezTo>
                  <a:pt x="1571625" y="2680974"/>
                  <a:pt x="1244556" y="3448924"/>
                  <a:pt x="827248" y="3498003"/>
                </a:cubicBezTo>
              </a:path>
            </a:pathLst>
          </a:custGeom>
          <a:solidFill>
            <a:srgbClr val="FFFFFF">
              <a:alpha val="9804"/>
            </a:srgbClr>
          </a:solidFill>
          <a:ln w="38160">
            <a:solidFill>
              <a:srgbClr val="FFFF00"/>
            </a:solidFill>
            <a:round/>
            <a:headEnd/>
            <a:tailEnd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30724" name="Line 3"/>
          <p:cNvSpPr>
            <a:spLocks noChangeShapeType="1"/>
          </p:cNvSpPr>
          <p:nvPr/>
        </p:nvSpPr>
        <p:spPr bwMode="auto">
          <a:xfrm>
            <a:off x="468313" y="2997200"/>
            <a:ext cx="7697787" cy="1588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0725" name="Rectangle 4"/>
          <p:cNvSpPr>
            <a:spLocks noChangeArrowheads="1"/>
          </p:cNvSpPr>
          <p:nvPr/>
        </p:nvSpPr>
        <p:spPr bwMode="auto">
          <a:xfrm>
            <a:off x="7670800" y="2997200"/>
            <a:ext cx="314325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alibri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solidFill>
                  <a:srgbClr val="000000"/>
                </a:solidFill>
                <a:latin typeface="Calibri" pitchFamily="34" charset="0"/>
              </a:rPr>
              <a:t>o</a:t>
            </a:r>
          </a:p>
        </p:txBody>
      </p:sp>
      <p:cxnSp>
        <p:nvCxnSpPr>
          <p:cNvPr id="21509" name="AutoShape 5"/>
          <p:cNvCxnSpPr>
            <a:cxnSpLocks noChangeShapeType="1"/>
          </p:cNvCxnSpPr>
          <p:nvPr/>
        </p:nvCxnSpPr>
        <p:spPr bwMode="auto">
          <a:xfrm flipH="1">
            <a:off x="1043608" y="3717032"/>
            <a:ext cx="5214938" cy="0"/>
          </a:xfrm>
          <a:prstGeom prst="straightConnector1">
            <a:avLst/>
          </a:prstGeom>
          <a:noFill/>
          <a:ln w="19080">
            <a:solidFill>
              <a:srgbClr val="666666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30727" name="Rectangle 6"/>
          <p:cNvSpPr>
            <a:spLocks noChangeArrowheads="1"/>
          </p:cNvSpPr>
          <p:nvPr/>
        </p:nvSpPr>
        <p:spPr bwMode="auto">
          <a:xfrm>
            <a:off x="4902200" y="3068638"/>
            <a:ext cx="214313" cy="3984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alibri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solidFill>
                  <a:srgbClr val="000000"/>
                </a:solidFill>
                <a:latin typeface="Calibri" pitchFamily="34" charset="0"/>
              </a:rPr>
              <a:t>F</a:t>
            </a:r>
          </a:p>
        </p:txBody>
      </p:sp>
      <p:sp>
        <p:nvSpPr>
          <p:cNvPr id="30728" name="Rectangle 7"/>
          <p:cNvSpPr>
            <a:spLocks noChangeArrowheads="1"/>
          </p:cNvSpPr>
          <p:nvPr/>
        </p:nvSpPr>
        <p:spPr bwMode="auto">
          <a:xfrm flipV="1">
            <a:off x="3044825" y="3068638"/>
            <a:ext cx="357188" cy="3984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alibri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solidFill>
                  <a:srgbClr val="000000"/>
                </a:solidFill>
                <a:latin typeface="Calibri" pitchFamily="34" charset="0"/>
              </a:rPr>
              <a:t>S</a:t>
            </a:r>
          </a:p>
        </p:txBody>
      </p:sp>
      <p:cxnSp>
        <p:nvCxnSpPr>
          <p:cNvPr id="21512" name="AutoShape 8"/>
          <p:cNvCxnSpPr>
            <a:cxnSpLocks noChangeShapeType="1"/>
          </p:cNvCxnSpPr>
          <p:nvPr/>
        </p:nvCxnSpPr>
        <p:spPr bwMode="auto">
          <a:xfrm>
            <a:off x="1736725" y="1271588"/>
            <a:ext cx="4563467" cy="2445444"/>
          </a:xfrm>
          <a:prstGeom prst="straightConnector1">
            <a:avLst/>
          </a:prstGeom>
          <a:noFill/>
          <a:ln w="19080">
            <a:solidFill>
              <a:srgbClr val="666666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30730" name="Line 9"/>
          <p:cNvSpPr>
            <a:spLocks noChangeShapeType="1"/>
          </p:cNvSpPr>
          <p:nvPr/>
        </p:nvSpPr>
        <p:spPr bwMode="auto">
          <a:xfrm flipH="1">
            <a:off x="4900613" y="2854325"/>
            <a:ext cx="4762" cy="327025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0731" name="Line 10"/>
          <p:cNvSpPr>
            <a:spLocks noChangeShapeType="1"/>
          </p:cNvSpPr>
          <p:nvPr/>
        </p:nvSpPr>
        <p:spPr bwMode="auto">
          <a:xfrm flipH="1">
            <a:off x="3328988" y="2854325"/>
            <a:ext cx="4762" cy="327025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0732" name="Text Box 11"/>
          <p:cNvSpPr txBox="1">
            <a:spLocks noChangeArrowheads="1"/>
          </p:cNvSpPr>
          <p:nvPr/>
        </p:nvSpPr>
        <p:spPr bwMode="auto">
          <a:xfrm>
            <a:off x="179388" y="-315913"/>
            <a:ext cx="7772400" cy="147002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cxnSp>
        <p:nvCxnSpPr>
          <p:cNvPr id="21516" name="AutoShape 12"/>
          <p:cNvCxnSpPr>
            <a:cxnSpLocks noChangeShapeType="1"/>
          </p:cNvCxnSpPr>
          <p:nvPr/>
        </p:nvCxnSpPr>
        <p:spPr bwMode="auto">
          <a:xfrm flipV="1">
            <a:off x="2382838" y="1633538"/>
            <a:ext cx="1587" cy="1368425"/>
          </a:xfrm>
          <a:prstGeom prst="straightConnector1">
            <a:avLst/>
          </a:prstGeom>
          <a:noFill/>
          <a:ln w="38160">
            <a:solidFill>
              <a:srgbClr val="000000"/>
            </a:solidFill>
            <a:miter lim="800000"/>
            <a:headEnd/>
            <a:tailEnd type="triangle" w="med" len="med"/>
          </a:ln>
        </p:spPr>
      </p:cxnSp>
      <p:cxnSp>
        <p:nvCxnSpPr>
          <p:cNvPr id="21517" name="AutoShape 13"/>
          <p:cNvCxnSpPr>
            <a:cxnSpLocks noChangeShapeType="1"/>
          </p:cNvCxnSpPr>
          <p:nvPr/>
        </p:nvCxnSpPr>
        <p:spPr bwMode="auto">
          <a:xfrm>
            <a:off x="1160463" y="1631950"/>
            <a:ext cx="4968875" cy="1588"/>
          </a:xfrm>
          <a:prstGeom prst="straightConnector1">
            <a:avLst/>
          </a:prstGeom>
          <a:noFill/>
          <a:ln w="1908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1518" name="AutoShape 14"/>
          <p:cNvCxnSpPr>
            <a:cxnSpLocks noChangeShapeType="1"/>
          </p:cNvCxnSpPr>
          <p:nvPr/>
        </p:nvCxnSpPr>
        <p:spPr bwMode="auto">
          <a:xfrm flipH="1">
            <a:off x="3536950" y="1631950"/>
            <a:ext cx="2592388" cy="2952750"/>
          </a:xfrm>
          <a:prstGeom prst="straightConnector1">
            <a:avLst/>
          </a:prstGeom>
          <a:noFill/>
          <a:ln w="1908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1519" name="AutoShape 15"/>
          <p:cNvCxnSpPr>
            <a:cxnSpLocks noChangeShapeType="1"/>
          </p:cNvCxnSpPr>
          <p:nvPr/>
        </p:nvCxnSpPr>
        <p:spPr bwMode="auto">
          <a:xfrm>
            <a:off x="4283968" y="2996952"/>
            <a:ext cx="0" cy="720080"/>
          </a:xfrm>
          <a:prstGeom prst="straightConnector1">
            <a:avLst/>
          </a:prstGeom>
          <a:noFill/>
          <a:ln w="38160">
            <a:solidFill>
              <a:srgbClr val="FF0000"/>
            </a:solidFill>
            <a:miter lim="800000"/>
            <a:headEnd/>
            <a:tailEnd type="triangle" w="med" len="med"/>
          </a:ln>
        </p:spPr>
      </p:cxnSp>
      <p:sp>
        <p:nvSpPr>
          <p:cNvPr id="21520" name="Text Box 16"/>
          <p:cNvSpPr txBox="1">
            <a:spLocks noChangeArrowheads="1"/>
          </p:cNvSpPr>
          <p:nvPr/>
        </p:nvSpPr>
        <p:spPr bwMode="auto">
          <a:xfrm>
            <a:off x="179388" y="4868863"/>
            <a:ext cx="6840537" cy="16557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u="sng" dirty="0" err="1">
                <a:solidFill>
                  <a:srgbClr val="000000"/>
                </a:solidFill>
              </a:rPr>
              <a:t>Vlastnosti</a:t>
            </a:r>
            <a:r>
              <a:rPr lang="en-GB" sz="3200" dirty="0">
                <a:solidFill>
                  <a:srgbClr val="000000"/>
                </a:solidFill>
              </a:rPr>
              <a:t>:   1. </a:t>
            </a:r>
            <a:r>
              <a:rPr lang="en-GB" sz="3200" dirty="0" err="1">
                <a:solidFill>
                  <a:srgbClr val="000000"/>
                </a:solidFill>
              </a:rPr>
              <a:t>zmenšený</a:t>
            </a:r>
            <a:endParaRPr lang="en-GB" sz="3200" dirty="0">
              <a:solidFill>
                <a:srgbClr val="000000"/>
              </a:solidFill>
            </a:endParaRPr>
          </a:p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dirty="0">
                <a:solidFill>
                  <a:srgbClr val="000000"/>
                </a:solidFill>
              </a:rPr>
              <a:t>		  </a:t>
            </a:r>
            <a:r>
              <a:rPr lang="cs-CZ" sz="3200" dirty="0" smtClean="0">
                <a:solidFill>
                  <a:srgbClr val="000000"/>
                </a:solidFill>
              </a:rPr>
              <a:t>         </a:t>
            </a:r>
            <a:r>
              <a:rPr lang="en-GB" sz="3200" dirty="0" smtClean="0">
                <a:solidFill>
                  <a:srgbClr val="000000"/>
                </a:solidFill>
              </a:rPr>
              <a:t>2</a:t>
            </a:r>
            <a:r>
              <a:rPr lang="en-GB" sz="3200" dirty="0">
                <a:solidFill>
                  <a:srgbClr val="000000"/>
                </a:solidFill>
              </a:rPr>
              <a:t>. </a:t>
            </a:r>
            <a:r>
              <a:rPr lang="en-GB" sz="3200" dirty="0" err="1">
                <a:solidFill>
                  <a:srgbClr val="000000"/>
                </a:solidFill>
              </a:rPr>
              <a:t>skutečný</a:t>
            </a:r>
            <a:endParaRPr lang="en-GB" sz="3200" dirty="0">
              <a:solidFill>
                <a:srgbClr val="000000"/>
              </a:solidFill>
            </a:endParaRPr>
          </a:p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dirty="0">
                <a:solidFill>
                  <a:srgbClr val="000000"/>
                </a:solidFill>
              </a:rPr>
              <a:t>		  </a:t>
            </a:r>
            <a:r>
              <a:rPr lang="cs-CZ" sz="3200" dirty="0" smtClean="0">
                <a:solidFill>
                  <a:srgbClr val="000000"/>
                </a:solidFill>
              </a:rPr>
              <a:t>         </a:t>
            </a:r>
            <a:r>
              <a:rPr lang="en-GB" sz="3200" dirty="0" smtClean="0">
                <a:solidFill>
                  <a:srgbClr val="000000"/>
                </a:solidFill>
              </a:rPr>
              <a:t>3</a:t>
            </a:r>
            <a:r>
              <a:rPr lang="en-GB" sz="3200" dirty="0">
                <a:solidFill>
                  <a:srgbClr val="000000"/>
                </a:solidFill>
              </a:rPr>
              <a:t>.  </a:t>
            </a:r>
            <a:r>
              <a:rPr lang="en-GB" sz="3200" dirty="0" err="1">
                <a:solidFill>
                  <a:srgbClr val="000000"/>
                </a:solidFill>
              </a:rPr>
              <a:t>převrácený</a:t>
            </a:r>
            <a:r>
              <a:rPr lang="en-GB" sz="3200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30740" name="Rectangle 19"/>
          <p:cNvSpPr>
            <a:spLocks noChangeArrowheads="1"/>
          </p:cNvSpPr>
          <p:nvPr/>
        </p:nvSpPr>
        <p:spPr bwMode="auto">
          <a:xfrm>
            <a:off x="6444208" y="2564904"/>
            <a:ext cx="431800" cy="3984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solidFill>
                  <a:srgbClr val="000000"/>
                </a:solidFill>
              </a:rPr>
              <a:t>V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7" dur="500" fill="hold"/>
                                        <p:tgtEl>
                                          <p:spTgt spid="215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50000">
                                          <p:val>
                                            <p:strVal val="rgb(77,80,-64)"/>
                                          </p:val>
                                        </p:tav>
                                        <p:tav>
                                          <p:val>
                                            <p:strVal val="rgb(-1,0,0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8" dur="500" fill="hold"/>
                                        <p:tgtEl>
                                          <p:spTgt spid="215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50000">
                                          <p:val>
                                            <p:strVal val="rgb(77,80,-64)"/>
                                          </p:val>
                                        </p:tav>
                                        <p:tav>
                                          <p:val>
                                            <p:strVal val="rgb(-1,0,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 additive="repl">
                                        <p:cTn id="9" dur="500" fill="hold"/>
                                        <p:tgtEl>
                                          <p:spTgt spid="215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4" dur="2000"/>
                                        <p:tgtEl>
                                          <p:spTgt spid="215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15" dur="2000" fill="hold"/>
                                        <p:tgtEl>
                                          <p:spTgt spid="215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720"/>
                                          </p:val>
                                        </p:tav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6" dur="2000" fill="hold"/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7" dur="2000" fill="hold"/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 additive="repl">
                                        <p:cTn id="28" dur="5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15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15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39" dur="500"/>
                                        <p:tgtEl>
                                          <p:spTgt spid="21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44" dur="500"/>
                                        <p:tgtEl>
                                          <p:spTgt spid="21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 additive="repl"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49" dur="500" fill="hold"/>
                                        <p:tgtEl>
                                          <p:spTgt spid="215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50000">
                                          <p:val>
                                            <p:strVal val="rgb(77,80,-64)"/>
                                          </p:val>
                                        </p:tav>
                                        <p:tav>
                                          <p:val>
                                            <p:strVal val="rgb(-1,0,0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50" dur="500" fill="hold"/>
                                        <p:tgtEl>
                                          <p:spTgt spid="215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50000">
                                          <p:val>
                                            <p:strVal val="rgb(77,80,-64)"/>
                                          </p:val>
                                        </p:tav>
                                        <p:tav>
                                          <p:val>
                                            <p:strVal val="rgb(-1,0,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 additive="repl">
                                        <p:cTn id="51" dur="500" fill="hold"/>
                                        <p:tgtEl>
                                          <p:spTgt spid="215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 additive="repl"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56" dur="80" fill="hold"/>
                                        <p:tgtEl>
                                          <p:spTgt spid="215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50000">
                                          <p:val>
                                            <p:strVal val="rgb(77,80,-64)"/>
                                          </p:val>
                                        </p:tav>
                                        <p:tav>
                                          <p:val>
                                            <p:strVal val="rgb(-1,0,0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57" dur="80" fill="hold"/>
                                        <p:tgtEl>
                                          <p:spTgt spid="215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50000">
                                          <p:val>
                                            <p:strVal val="rgb(77,80,-64)"/>
                                          </p:val>
                                        </p:tav>
                                        <p:tav>
                                          <p:val>
                                            <p:strVal val="rgb(-1,0,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 additive="repl">
                                        <p:cTn id="58" dur="80" fill="hold"/>
                                        <p:tgtEl>
                                          <p:spTgt spid="215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1"/>
          <p:cNvSpPr txBox="1">
            <a:spLocks noChangeArrowheads="1"/>
          </p:cNvSpPr>
          <p:nvPr/>
        </p:nvSpPr>
        <p:spPr bwMode="auto">
          <a:xfrm>
            <a:off x="395288" y="357188"/>
            <a:ext cx="8534400" cy="8397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eaLnBrk="1" hangingPunct="1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>
                <a:solidFill>
                  <a:srgbClr val="000000"/>
                </a:solidFill>
              </a:rPr>
              <a:t>2. Předmět mezi </a:t>
            </a:r>
            <a:r>
              <a:rPr lang="en-GB" sz="3600" b="1">
                <a:solidFill>
                  <a:srgbClr val="000000"/>
                </a:solidFill>
              </a:rPr>
              <a:t>2f</a:t>
            </a:r>
            <a:r>
              <a:rPr lang="en-GB" sz="3600">
                <a:solidFill>
                  <a:srgbClr val="000000"/>
                </a:solidFill>
              </a:rPr>
              <a:t> a </a:t>
            </a:r>
            <a:r>
              <a:rPr lang="en-GB" sz="3600" b="1">
                <a:solidFill>
                  <a:srgbClr val="000000"/>
                </a:solidFill>
              </a:rPr>
              <a:t>f</a:t>
            </a:r>
          </a:p>
        </p:txBody>
      </p:sp>
      <p:sp>
        <p:nvSpPr>
          <p:cNvPr id="28675" name="Freeform 2"/>
          <p:cNvSpPr>
            <a:spLocks noChangeArrowheads="1"/>
          </p:cNvSpPr>
          <p:nvPr/>
        </p:nvSpPr>
        <p:spPr bwMode="auto">
          <a:xfrm>
            <a:off x="4140200" y="1268413"/>
            <a:ext cx="2190750" cy="3500437"/>
          </a:xfrm>
          <a:custGeom>
            <a:avLst/>
            <a:gdLst>
              <a:gd name="T0" fmla="*/ 1215766 w 2190750"/>
              <a:gd name="T1" fmla="*/ 10603 h 3500437"/>
              <a:gd name="T2" fmla="*/ 1095375 w 2190750"/>
              <a:gd name="T3" fmla="*/ 1750219 h 3500437"/>
              <a:gd name="T4" fmla="*/ 1136843 w 2190750"/>
              <a:gd name="T5" fmla="*/ 3499182 h 3500437"/>
              <a:gd name="T6" fmla="*/ 0 60000 65536"/>
              <a:gd name="T7" fmla="*/ 0 60000 65536"/>
              <a:gd name="T8" fmla="*/ 0 60000 65536"/>
              <a:gd name="T9" fmla="*/ 1136843 w 2190750"/>
              <a:gd name="T10" fmla="*/ 10603 h 3500437"/>
              <a:gd name="T11" fmla="*/ 2190750 w 2190750"/>
              <a:gd name="T12" fmla="*/ 3499182 h 350043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90750" h="3500437" stroke="0">
                <a:moveTo>
                  <a:pt x="1215766" y="10603"/>
                </a:moveTo>
                <a:lnTo>
                  <a:pt x="1215765" y="10603"/>
                </a:lnTo>
                <a:cubicBezTo>
                  <a:pt x="1770750" y="108660"/>
                  <a:pt x="2190750" y="858044"/>
                  <a:pt x="2190750" y="1750219"/>
                </a:cubicBezTo>
                <a:cubicBezTo>
                  <a:pt x="2190750" y="2691059"/>
                  <a:pt x="1725242" y="3463569"/>
                  <a:pt x="1136839" y="3499183"/>
                </a:cubicBezTo>
                <a:lnTo>
                  <a:pt x="1095375" y="1750219"/>
                </a:lnTo>
                <a:lnTo>
                  <a:pt x="1215766" y="10603"/>
                </a:lnTo>
                <a:close/>
              </a:path>
              <a:path w="2190750" h="3500437" fill="none">
                <a:moveTo>
                  <a:pt x="1215766" y="10603"/>
                </a:moveTo>
                <a:lnTo>
                  <a:pt x="1215765" y="10603"/>
                </a:lnTo>
                <a:cubicBezTo>
                  <a:pt x="1770750" y="108660"/>
                  <a:pt x="2190750" y="858044"/>
                  <a:pt x="2190750" y="1750219"/>
                </a:cubicBezTo>
                <a:cubicBezTo>
                  <a:pt x="2190750" y="2691059"/>
                  <a:pt x="1725242" y="3463569"/>
                  <a:pt x="1136839" y="3499183"/>
                </a:cubicBezTo>
              </a:path>
            </a:pathLst>
          </a:custGeom>
          <a:solidFill>
            <a:srgbClr val="FFFFFF">
              <a:alpha val="9804"/>
            </a:srgbClr>
          </a:solidFill>
          <a:ln w="38160">
            <a:solidFill>
              <a:srgbClr val="FFFF00"/>
            </a:solidFill>
            <a:round/>
            <a:headEnd/>
            <a:tailEnd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31748" name="Line 3"/>
          <p:cNvSpPr>
            <a:spLocks noChangeShapeType="1"/>
          </p:cNvSpPr>
          <p:nvPr/>
        </p:nvSpPr>
        <p:spPr bwMode="auto">
          <a:xfrm flipV="1">
            <a:off x="1187450" y="2995613"/>
            <a:ext cx="7129463" cy="49212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1749" name="Rectangle 4"/>
          <p:cNvSpPr>
            <a:spLocks noChangeArrowheads="1"/>
          </p:cNvSpPr>
          <p:nvPr/>
        </p:nvSpPr>
        <p:spPr bwMode="auto">
          <a:xfrm flipV="1">
            <a:off x="7956550" y="3008313"/>
            <a:ext cx="4318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alibri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solidFill>
                  <a:srgbClr val="000000"/>
                </a:solidFill>
                <a:latin typeface="Calibri" pitchFamily="34" charset="0"/>
              </a:rPr>
              <a:t>o</a:t>
            </a:r>
            <a:r>
              <a:rPr lang="en-GB">
                <a:solidFill>
                  <a:srgbClr val="000000"/>
                </a:solidFill>
                <a:latin typeface="Calibri" pitchFamily="34" charset="0"/>
              </a:rPr>
              <a:t> </a:t>
            </a:r>
          </a:p>
        </p:txBody>
      </p:sp>
      <p:cxnSp>
        <p:nvCxnSpPr>
          <p:cNvPr id="22533" name="AutoShape 5"/>
          <p:cNvCxnSpPr>
            <a:cxnSpLocks noChangeShapeType="1"/>
          </p:cNvCxnSpPr>
          <p:nvPr/>
        </p:nvCxnSpPr>
        <p:spPr bwMode="auto">
          <a:xfrm flipH="1">
            <a:off x="755650" y="4292600"/>
            <a:ext cx="5214938" cy="71438"/>
          </a:xfrm>
          <a:prstGeom prst="straightConnector1">
            <a:avLst/>
          </a:prstGeom>
          <a:noFill/>
          <a:ln w="19080">
            <a:solidFill>
              <a:srgbClr val="666666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31751" name="Rectangle 6"/>
          <p:cNvSpPr>
            <a:spLocks noChangeArrowheads="1"/>
          </p:cNvSpPr>
          <p:nvPr/>
        </p:nvSpPr>
        <p:spPr bwMode="auto">
          <a:xfrm>
            <a:off x="4788024" y="3212976"/>
            <a:ext cx="461963" cy="40229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alibri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solidFill>
                  <a:srgbClr val="000000"/>
                </a:solidFill>
                <a:latin typeface="Calibri" pitchFamily="34" charset="0"/>
              </a:rPr>
              <a:t>F</a:t>
            </a:r>
          </a:p>
        </p:txBody>
      </p:sp>
      <p:sp>
        <p:nvSpPr>
          <p:cNvPr id="31752" name="Rectangle 7"/>
          <p:cNvSpPr>
            <a:spLocks noChangeArrowheads="1"/>
          </p:cNvSpPr>
          <p:nvPr/>
        </p:nvSpPr>
        <p:spPr bwMode="auto">
          <a:xfrm flipV="1">
            <a:off x="2987824" y="3140968"/>
            <a:ext cx="447675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alibri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solidFill>
                  <a:srgbClr val="000000"/>
                </a:solidFill>
                <a:latin typeface="Calibri" pitchFamily="34" charset="0"/>
              </a:rPr>
              <a:t>S</a:t>
            </a:r>
          </a:p>
        </p:txBody>
      </p:sp>
      <p:cxnSp>
        <p:nvCxnSpPr>
          <p:cNvPr id="22536" name="AutoShape 8"/>
          <p:cNvCxnSpPr>
            <a:cxnSpLocks noChangeShapeType="1"/>
          </p:cNvCxnSpPr>
          <p:nvPr/>
        </p:nvCxnSpPr>
        <p:spPr bwMode="auto">
          <a:xfrm>
            <a:off x="3203576" y="1052736"/>
            <a:ext cx="2808436" cy="3239393"/>
          </a:xfrm>
          <a:prstGeom prst="straightConnector1">
            <a:avLst/>
          </a:prstGeom>
          <a:noFill/>
          <a:ln w="19080">
            <a:solidFill>
              <a:srgbClr val="666666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31754" name="Line 9"/>
          <p:cNvSpPr>
            <a:spLocks noChangeShapeType="1"/>
          </p:cNvSpPr>
          <p:nvPr/>
        </p:nvSpPr>
        <p:spPr bwMode="auto">
          <a:xfrm flipH="1">
            <a:off x="4932040" y="2852936"/>
            <a:ext cx="4762" cy="327025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1755" name="Line 10"/>
          <p:cNvSpPr>
            <a:spLocks noChangeShapeType="1"/>
          </p:cNvSpPr>
          <p:nvPr/>
        </p:nvSpPr>
        <p:spPr bwMode="auto">
          <a:xfrm flipH="1">
            <a:off x="3328988" y="2854325"/>
            <a:ext cx="4762" cy="327025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1756" name="Text Box 11"/>
          <p:cNvSpPr txBox="1">
            <a:spLocks noChangeArrowheads="1"/>
          </p:cNvSpPr>
          <p:nvPr/>
        </p:nvSpPr>
        <p:spPr bwMode="auto">
          <a:xfrm>
            <a:off x="0" y="-171450"/>
            <a:ext cx="7772400" cy="1470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cxnSp>
        <p:nvCxnSpPr>
          <p:cNvPr id="22540" name="AutoShape 12"/>
          <p:cNvCxnSpPr>
            <a:cxnSpLocks noChangeShapeType="1"/>
          </p:cNvCxnSpPr>
          <p:nvPr/>
        </p:nvCxnSpPr>
        <p:spPr bwMode="auto">
          <a:xfrm flipV="1">
            <a:off x="3995738" y="1989138"/>
            <a:ext cx="1587" cy="1008062"/>
          </a:xfrm>
          <a:prstGeom prst="straightConnector1">
            <a:avLst/>
          </a:prstGeom>
          <a:noFill/>
          <a:ln w="38160">
            <a:solidFill>
              <a:srgbClr val="000000"/>
            </a:solidFill>
            <a:miter lim="800000"/>
            <a:headEnd/>
            <a:tailEnd type="triangle" w="med" len="med"/>
          </a:ln>
        </p:spPr>
      </p:cxnSp>
      <p:cxnSp>
        <p:nvCxnSpPr>
          <p:cNvPr id="22541" name="AutoShape 13"/>
          <p:cNvCxnSpPr>
            <a:cxnSpLocks noChangeShapeType="1"/>
          </p:cNvCxnSpPr>
          <p:nvPr/>
        </p:nvCxnSpPr>
        <p:spPr bwMode="auto">
          <a:xfrm>
            <a:off x="1187450" y="1989138"/>
            <a:ext cx="4968875" cy="1587"/>
          </a:xfrm>
          <a:prstGeom prst="straightConnector1">
            <a:avLst/>
          </a:prstGeom>
          <a:noFill/>
          <a:ln w="1908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2542" name="AutoShape 14"/>
          <p:cNvCxnSpPr>
            <a:cxnSpLocks noChangeShapeType="1"/>
          </p:cNvCxnSpPr>
          <p:nvPr/>
        </p:nvCxnSpPr>
        <p:spPr bwMode="auto">
          <a:xfrm flipH="1">
            <a:off x="3203576" y="1988840"/>
            <a:ext cx="2952600" cy="2592685"/>
          </a:xfrm>
          <a:prstGeom prst="straightConnector1">
            <a:avLst/>
          </a:prstGeom>
          <a:noFill/>
          <a:ln w="1908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2543" name="AutoShape 15"/>
          <p:cNvCxnSpPr>
            <a:cxnSpLocks noChangeShapeType="1"/>
          </p:cNvCxnSpPr>
          <p:nvPr/>
        </p:nvCxnSpPr>
        <p:spPr bwMode="auto">
          <a:xfrm>
            <a:off x="3491880" y="2996952"/>
            <a:ext cx="2208" cy="1367086"/>
          </a:xfrm>
          <a:prstGeom prst="straightConnector1">
            <a:avLst/>
          </a:prstGeom>
          <a:noFill/>
          <a:ln w="38160">
            <a:solidFill>
              <a:srgbClr val="FF0000"/>
            </a:solidFill>
            <a:miter lim="800000"/>
            <a:headEnd/>
            <a:tailEnd type="triangle" w="med" len="med"/>
          </a:ln>
        </p:spPr>
      </p:cxnSp>
      <p:sp>
        <p:nvSpPr>
          <p:cNvPr id="22544" name="Text Box 16"/>
          <p:cNvSpPr txBox="1">
            <a:spLocks noChangeArrowheads="1"/>
          </p:cNvSpPr>
          <p:nvPr/>
        </p:nvSpPr>
        <p:spPr bwMode="auto">
          <a:xfrm>
            <a:off x="179388" y="4868863"/>
            <a:ext cx="6840537" cy="16557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u="sng" dirty="0" err="1">
                <a:solidFill>
                  <a:srgbClr val="000000"/>
                </a:solidFill>
              </a:rPr>
              <a:t>Vlastnosti</a:t>
            </a:r>
            <a:r>
              <a:rPr lang="en-GB" sz="3200" u="sng" dirty="0">
                <a:solidFill>
                  <a:srgbClr val="000000"/>
                </a:solidFill>
              </a:rPr>
              <a:t>:</a:t>
            </a:r>
            <a:r>
              <a:rPr lang="en-GB" sz="3200" dirty="0">
                <a:solidFill>
                  <a:srgbClr val="000000"/>
                </a:solidFill>
              </a:rPr>
              <a:t>   1. </a:t>
            </a:r>
            <a:r>
              <a:rPr lang="en-GB" sz="3200" dirty="0" err="1">
                <a:solidFill>
                  <a:srgbClr val="000000"/>
                </a:solidFill>
              </a:rPr>
              <a:t>zvětšený</a:t>
            </a:r>
            <a:endParaRPr lang="en-GB" sz="3200" dirty="0">
              <a:solidFill>
                <a:srgbClr val="000000"/>
              </a:solidFill>
            </a:endParaRPr>
          </a:p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dirty="0">
                <a:solidFill>
                  <a:srgbClr val="000000"/>
                </a:solidFill>
              </a:rPr>
              <a:t>		  </a:t>
            </a:r>
            <a:r>
              <a:rPr lang="cs-CZ" sz="3200" dirty="0" smtClean="0">
                <a:solidFill>
                  <a:srgbClr val="000000"/>
                </a:solidFill>
              </a:rPr>
              <a:t>         </a:t>
            </a:r>
            <a:r>
              <a:rPr lang="en-GB" sz="3200" dirty="0" smtClean="0">
                <a:solidFill>
                  <a:srgbClr val="000000"/>
                </a:solidFill>
              </a:rPr>
              <a:t>2</a:t>
            </a:r>
            <a:r>
              <a:rPr lang="en-GB" sz="3200" dirty="0">
                <a:solidFill>
                  <a:srgbClr val="000000"/>
                </a:solidFill>
              </a:rPr>
              <a:t>. </a:t>
            </a:r>
            <a:r>
              <a:rPr lang="en-GB" sz="3200" dirty="0" err="1">
                <a:solidFill>
                  <a:srgbClr val="000000"/>
                </a:solidFill>
              </a:rPr>
              <a:t>skutečný</a:t>
            </a:r>
            <a:endParaRPr lang="en-GB" sz="3200" dirty="0">
              <a:solidFill>
                <a:srgbClr val="000000"/>
              </a:solidFill>
            </a:endParaRPr>
          </a:p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dirty="0">
                <a:solidFill>
                  <a:srgbClr val="000000"/>
                </a:solidFill>
              </a:rPr>
              <a:t>		  </a:t>
            </a:r>
            <a:r>
              <a:rPr lang="cs-CZ" sz="3200" dirty="0" smtClean="0">
                <a:solidFill>
                  <a:srgbClr val="000000"/>
                </a:solidFill>
              </a:rPr>
              <a:t>         </a:t>
            </a:r>
            <a:r>
              <a:rPr lang="en-GB" sz="3200" dirty="0" smtClean="0">
                <a:solidFill>
                  <a:srgbClr val="000000"/>
                </a:solidFill>
              </a:rPr>
              <a:t>3</a:t>
            </a:r>
            <a:r>
              <a:rPr lang="en-GB" sz="3200" dirty="0">
                <a:solidFill>
                  <a:srgbClr val="000000"/>
                </a:solidFill>
              </a:rPr>
              <a:t>.  </a:t>
            </a:r>
            <a:r>
              <a:rPr lang="en-GB" sz="3200" dirty="0" err="1">
                <a:solidFill>
                  <a:srgbClr val="000000"/>
                </a:solidFill>
              </a:rPr>
              <a:t>převrácený</a:t>
            </a:r>
            <a:r>
              <a:rPr lang="en-GB" sz="3200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31764" name="Rectangle 19"/>
          <p:cNvSpPr>
            <a:spLocks noChangeArrowheads="1"/>
          </p:cNvSpPr>
          <p:nvPr/>
        </p:nvSpPr>
        <p:spPr bwMode="auto">
          <a:xfrm>
            <a:off x="6443663" y="2565400"/>
            <a:ext cx="360362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solidFill>
                  <a:srgbClr val="000000"/>
                </a:solidFill>
              </a:rPr>
              <a:t>V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7" dur="500" fill="hold"/>
                                        <p:tgtEl>
                                          <p:spTgt spid="225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50000">
                                          <p:val>
                                            <p:strVal val="rgb(77,80,-64)"/>
                                          </p:val>
                                        </p:tav>
                                        <p:tav>
                                          <p:val>
                                            <p:strVal val="rgb(-1,0,0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8" dur="500" fill="hold"/>
                                        <p:tgtEl>
                                          <p:spTgt spid="225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50000">
                                          <p:val>
                                            <p:strVal val="rgb(77,80,-64)"/>
                                          </p:val>
                                        </p:tav>
                                        <p:tav>
                                          <p:val>
                                            <p:strVal val="rgb(-1,0,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 additive="repl">
                                        <p:cTn id="9" dur="500" fill="hold"/>
                                        <p:tgtEl>
                                          <p:spTgt spid="225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4" dur="2000"/>
                                        <p:tgtEl>
                                          <p:spTgt spid="225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15" dur="2000" fill="hold"/>
                                        <p:tgtEl>
                                          <p:spTgt spid="225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720"/>
                                          </p:val>
                                        </p:tav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6" dur="2000" fill="hold"/>
                                        <p:tgtEl>
                                          <p:spTgt spid="225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7" dur="2000" fill="hold"/>
                                        <p:tgtEl>
                                          <p:spTgt spid="225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25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25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28" dur="5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25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25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39" dur="500"/>
                                        <p:tgtEl>
                                          <p:spTgt spid="22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44" dur="500"/>
                                        <p:tgtEl>
                                          <p:spTgt spid="22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 additive="repl"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49" dur="500" fill="hold"/>
                                        <p:tgtEl>
                                          <p:spTgt spid="225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50000">
                                          <p:val>
                                            <p:strVal val="rgb(77,80,-64)"/>
                                          </p:val>
                                        </p:tav>
                                        <p:tav>
                                          <p:val>
                                            <p:strVal val="rgb(-1,0,0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50" dur="500" fill="hold"/>
                                        <p:tgtEl>
                                          <p:spTgt spid="225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50000">
                                          <p:val>
                                            <p:strVal val="rgb(77,80,-64)"/>
                                          </p:val>
                                        </p:tav>
                                        <p:tav>
                                          <p:val>
                                            <p:strVal val="rgb(-1,0,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 additive="repl">
                                        <p:cTn id="51" dur="500" fill="hold"/>
                                        <p:tgtEl>
                                          <p:spTgt spid="225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iv sady Office">
  <a:themeElements>
    <a:clrScheme name="Motiv sady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tiv sady Office">
      <a:majorFont>
        <a:latin typeface="Times New Roman"/>
        <a:ea typeface="Lucida Sans Unicode"/>
        <a:cs typeface="Lucida Sans Unicode"/>
      </a:majorFont>
      <a:minorFont>
        <a:latin typeface="Times New Roman"/>
        <a:ea typeface="Lucida Sans Unicode"/>
        <a:cs typeface="Lucida Sans Unicode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95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1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95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1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lnDef>
  </a:objectDefaults>
  <a:extraClrSchemeLst>
    <a:extraClrScheme>
      <a:clrScheme name="Motiv sady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sady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522</TotalTime>
  <Words>168</Words>
  <Application>Microsoft Office PowerPoint</Application>
  <PresentationFormat>Předvádění na obrazovce (4:3)</PresentationFormat>
  <Paragraphs>84</Paragraphs>
  <Slides>10</Slides>
  <Notes>10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Motiv sady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Význačné paprsky spojky</dc:title>
  <dc:creator>ZŠ Letovice</dc:creator>
  <cp:lastModifiedBy>učitel</cp:lastModifiedBy>
  <cp:revision>116</cp:revision>
  <dcterms:modified xsi:type="dcterms:W3CDTF">2015-01-20T10:59:12Z</dcterms:modified>
</cp:coreProperties>
</file>