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78" y="49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0421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045FB43A-7E4A-447D-BCE3-57E3A20891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8F18C54-E1E1-4AEB-A5A7-7AA352CEEEFE}" type="slidenum">
              <a:rPr lang="en-GB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8192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24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81925" name="Text Box 3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DCAFE5F-9294-4DAB-B2CD-386A8EF561B5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</a:t>
            </a:fld>
            <a:endParaRPr lang="en-GB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5D839-B89E-4D0A-93A6-9E0C3028A8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DD754-29E8-41C0-88CE-88846DCD79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98595-2CB1-4448-BF68-43E6989F16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263D4-95E9-4FC6-9566-8EAE2A8FDB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953E8-3C5C-4F1E-A2F7-E64282B6EA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98B93-8A7A-4CD1-B1CC-5AAD6FE334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AC6AD-90DC-4DCC-8B0A-9B101DCDA3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A3A15-AC66-447A-B432-FA67993E61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E9121-F356-4E5E-8498-536073B8BA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829E7-B3BB-47B3-8F42-6A9A8A3787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FF197-A2C1-4C15-B7D4-65826EFD79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+mn-cs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+mn-cs"/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791611C-8A22-4E0C-B01C-D8AA4C174D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sng" dirty="0" err="1">
                <a:solidFill>
                  <a:srgbClr val="000000"/>
                </a:solidFill>
              </a:rPr>
              <a:t>Rovinné</a:t>
            </a:r>
            <a:r>
              <a:rPr lang="en-GB" sz="4400" b="1" u="sng" dirty="0">
                <a:solidFill>
                  <a:srgbClr val="000000"/>
                </a:solidFill>
              </a:rPr>
              <a:t> </a:t>
            </a:r>
            <a:r>
              <a:rPr lang="en-GB" sz="4400" b="1" u="sng" dirty="0" err="1">
                <a:solidFill>
                  <a:srgbClr val="000000"/>
                </a:solidFill>
              </a:rPr>
              <a:t>zrcadlo</a:t>
            </a:r>
            <a:endParaRPr lang="en-GB" sz="4400" b="1" u="sng" dirty="0">
              <a:solidFill>
                <a:srgbClr val="000000"/>
              </a:solidFill>
            </a:endParaRPr>
          </a:p>
        </p:txBody>
      </p:sp>
      <p:sp>
        <p:nvSpPr>
          <p:cNvPr id="21517" name="Text Box 12"/>
          <p:cNvSpPr txBox="1">
            <a:spLocks noChangeArrowheads="1"/>
          </p:cNvSpPr>
          <p:nvPr/>
        </p:nvSpPr>
        <p:spPr bwMode="auto">
          <a:xfrm>
            <a:off x="287338" y="5229225"/>
            <a:ext cx="8856662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 </a:t>
            </a:r>
            <a:r>
              <a:rPr lang="en-GB" sz="2800" dirty="0" err="1">
                <a:solidFill>
                  <a:srgbClr val="000000"/>
                </a:solidFill>
              </a:rPr>
              <a:t>neskutečný</a:t>
            </a:r>
            <a:r>
              <a:rPr lang="en-GB" sz="2800" dirty="0">
                <a:solidFill>
                  <a:srgbClr val="000000"/>
                </a:solidFill>
              </a:rPr>
              <a:t>, </a:t>
            </a:r>
            <a:r>
              <a:rPr lang="en-GB" sz="2800" dirty="0" err="1">
                <a:solidFill>
                  <a:srgbClr val="000000"/>
                </a:solidFill>
              </a:rPr>
              <a:t>přímý</a:t>
            </a:r>
            <a:r>
              <a:rPr lang="cs-CZ" sz="2800" dirty="0">
                <a:solidFill>
                  <a:srgbClr val="000000"/>
                </a:solidFill>
              </a:rPr>
              <a:t>, stranově převrácený,</a:t>
            </a:r>
            <a:r>
              <a:rPr lang="en-GB" sz="2800" dirty="0">
                <a:solidFill>
                  <a:srgbClr val="000000"/>
                </a:solidFill>
              </a:rPr>
              <a:t>              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 </a:t>
            </a:r>
            <a:r>
              <a:rPr lang="en-GB" sz="2800" dirty="0" err="1">
                <a:solidFill>
                  <a:srgbClr val="000000"/>
                </a:solidFill>
              </a:rPr>
              <a:t>stejně</a:t>
            </a:r>
            <a:r>
              <a:rPr lang="en-GB" sz="2800" dirty="0">
                <a:solidFill>
                  <a:srgbClr val="000000"/>
                </a:solidFill>
              </a:rPr>
              <a:t> </a:t>
            </a:r>
            <a:r>
              <a:rPr lang="en-GB" sz="2800" dirty="0" err="1">
                <a:solidFill>
                  <a:srgbClr val="000000"/>
                </a:solidFill>
              </a:rPr>
              <a:t>velký</a:t>
            </a:r>
            <a:endParaRPr lang="cs-CZ" sz="28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800" dirty="0">
                <a:solidFill>
                  <a:srgbClr val="000000"/>
                </a:solidFill>
              </a:rPr>
              <a:t> vzor a obraz jsou osově souměrné</a:t>
            </a:r>
            <a:endParaRPr lang="en-GB" sz="2800" dirty="0">
              <a:solidFill>
                <a:srgbClr val="000000"/>
              </a:solidFill>
            </a:endParaRPr>
          </a:p>
        </p:txBody>
      </p:sp>
      <p:pic>
        <p:nvPicPr>
          <p:cNvPr id="21519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4221163"/>
            <a:ext cx="2420937" cy="1200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cxnSp>
        <p:nvCxnSpPr>
          <p:cNvPr id="17" name="Přímá spojovací čára 16"/>
          <p:cNvCxnSpPr>
            <a:cxnSpLocks noChangeShapeType="1"/>
          </p:cNvCxnSpPr>
          <p:nvPr/>
        </p:nvCxnSpPr>
        <p:spPr bwMode="auto">
          <a:xfrm>
            <a:off x="395288" y="3284538"/>
            <a:ext cx="7561262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8" name="TextovéPole 17"/>
          <p:cNvSpPr txBox="1">
            <a:spLocks noChangeArrowheads="1"/>
          </p:cNvSpPr>
          <p:nvPr/>
        </p:nvSpPr>
        <p:spPr bwMode="auto">
          <a:xfrm>
            <a:off x="7524750" y="3357563"/>
            <a:ext cx="360363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9" name="Obdélník 18"/>
          <p:cNvSpPr/>
          <p:nvPr/>
        </p:nvSpPr>
        <p:spPr bwMode="auto">
          <a:xfrm>
            <a:off x="3924300" y="1844675"/>
            <a:ext cx="142875" cy="2808288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cs-CZ">
              <a:solidFill>
                <a:schemeClr val="bg1"/>
              </a:solidFill>
            </a:endParaRPr>
          </a:p>
        </p:txBody>
      </p:sp>
      <p:cxnSp>
        <p:nvCxnSpPr>
          <p:cNvPr id="21" name="Přímá spojovací šipka 20"/>
          <p:cNvCxnSpPr>
            <a:cxnSpLocks noChangeShapeType="1"/>
          </p:cNvCxnSpPr>
          <p:nvPr/>
        </p:nvCxnSpPr>
        <p:spPr bwMode="auto">
          <a:xfrm>
            <a:off x="1979613" y="2349500"/>
            <a:ext cx="0" cy="935038"/>
          </a:xfrm>
          <a:prstGeom prst="straightConnector1">
            <a:avLst/>
          </a:prstGeom>
          <a:noFill/>
          <a:ln w="76200" algn="ctr">
            <a:solidFill>
              <a:srgbClr val="FF0000"/>
            </a:solidFill>
            <a:round/>
            <a:headEnd type="arrow" w="med" len="med"/>
            <a:tailEnd/>
          </a:ln>
        </p:spPr>
      </p:cxnSp>
      <p:cxnSp>
        <p:nvCxnSpPr>
          <p:cNvPr id="24" name="Přímá spojovací šipka 23"/>
          <p:cNvCxnSpPr>
            <a:cxnSpLocks noChangeShapeType="1"/>
          </p:cNvCxnSpPr>
          <p:nvPr/>
        </p:nvCxnSpPr>
        <p:spPr bwMode="auto">
          <a:xfrm>
            <a:off x="1187450" y="2349500"/>
            <a:ext cx="2808288" cy="0"/>
          </a:xfrm>
          <a:prstGeom prst="straightConnector1">
            <a:avLst/>
          </a:prstGeom>
          <a:noFill/>
          <a:ln w="19050" algn="ctr">
            <a:solidFill>
              <a:srgbClr val="00B050"/>
            </a:solidFill>
            <a:round/>
            <a:headEnd/>
            <a:tailEnd type="arrow" w="med" len="med"/>
          </a:ln>
        </p:spPr>
      </p:cxnSp>
      <p:cxnSp>
        <p:nvCxnSpPr>
          <p:cNvPr id="26" name="Přímá spojovací šipka 25"/>
          <p:cNvCxnSpPr>
            <a:cxnSpLocks noChangeShapeType="1"/>
          </p:cNvCxnSpPr>
          <p:nvPr/>
        </p:nvCxnSpPr>
        <p:spPr bwMode="auto">
          <a:xfrm>
            <a:off x="2268538" y="2349500"/>
            <a:ext cx="1655762" cy="0"/>
          </a:xfrm>
          <a:prstGeom prst="straightConnector1">
            <a:avLst/>
          </a:prstGeom>
          <a:noFill/>
          <a:ln w="19050" algn="ctr">
            <a:solidFill>
              <a:srgbClr val="FFC000"/>
            </a:solidFill>
            <a:round/>
            <a:headEnd type="arrow" w="med" len="med"/>
            <a:tailEnd/>
          </a:ln>
        </p:spPr>
      </p:cxnSp>
      <p:cxnSp>
        <p:nvCxnSpPr>
          <p:cNvPr id="29" name="Přímá spojovací čára 28"/>
          <p:cNvCxnSpPr>
            <a:cxnSpLocks noChangeShapeType="1"/>
          </p:cNvCxnSpPr>
          <p:nvPr/>
        </p:nvCxnSpPr>
        <p:spPr bwMode="auto">
          <a:xfrm>
            <a:off x="4067175" y="2349500"/>
            <a:ext cx="3600450" cy="0"/>
          </a:xfrm>
          <a:prstGeom prst="line">
            <a:avLst/>
          </a:prstGeom>
          <a:noFill/>
          <a:ln w="28575" algn="ctr">
            <a:solidFill>
              <a:srgbClr val="FFC000"/>
            </a:solidFill>
            <a:prstDash val="dash"/>
            <a:round/>
            <a:headEnd/>
            <a:tailEnd/>
          </a:ln>
        </p:spPr>
      </p:cxnSp>
      <p:cxnSp>
        <p:nvCxnSpPr>
          <p:cNvPr id="31" name="Přímá spojovací šipka 30"/>
          <p:cNvCxnSpPr>
            <a:cxnSpLocks noChangeShapeType="1"/>
            <a:endCxn id="19" idx="1"/>
          </p:cNvCxnSpPr>
          <p:nvPr/>
        </p:nvCxnSpPr>
        <p:spPr bwMode="auto">
          <a:xfrm>
            <a:off x="900113" y="1844675"/>
            <a:ext cx="3024187" cy="1404144"/>
          </a:xfrm>
          <a:prstGeom prst="straightConnector1">
            <a:avLst/>
          </a:prstGeom>
          <a:noFill/>
          <a:ln w="19050" algn="ctr">
            <a:solidFill>
              <a:srgbClr val="00B050"/>
            </a:solidFill>
            <a:round/>
            <a:headEnd/>
            <a:tailEnd type="arrow" w="med" len="med"/>
          </a:ln>
        </p:spPr>
      </p:cxnSp>
      <p:cxnSp>
        <p:nvCxnSpPr>
          <p:cNvPr id="34" name="Přímá spojovací šipka 33"/>
          <p:cNvCxnSpPr>
            <a:cxnSpLocks noChangeShapeType="1"/>
            <a:stCxn id="19" idx="1"/>
          </p:cNvCxnSpPr>
          <p:nvPr/>
        </p:nvCxnSpPr>
        <p:spPr bwMode="auto">
          <a:xfrm flipH="1">
            <a:off x="1403648" y="3248819"/>
            <a:ext cx="2520652" cy="1260301"/>
          </a:xfrm>
          <a:prstGeom prst="straightConnector1">
            <a:avLst/>
          </a:prstGeom>
          <a:noFill/>
          <a:ln w="28575" algn="ctr">
            <a:solidFill>
              <a:srgbClr val="FFC000"/>
            </a:solidFill>
            <a:round/>
            <a:headEnd/>
            <a:tailEnd type="arrow" w="med" len="med"/>
          </a:ln>
        </p:spPr>
      </p:cxnSp>
      <p:cxnSp>
        <p:nvCxnSpPr>
          <p:cNvPr id="36" name="Přímá spojovací čára 35"/>
          <p:cNvCxnSpPr>
            <a:cxnSpLocks noChangeShapeType="1"/>
            <a:stCxn id="19" idx="1"/>
          </p:cNvCxnSpPr>
          <p:nvPr/>
        </p:nvCxnSpPr>
        <p:spPr bwMode="auto">
          <a:xfrm flipV="1">
            <a:off x="3924300" y="2204865"/>
            <a:ext cx="2375892" cy="1043954"/>
          </a:xfrm>
          <a:prstGeom prst="line">
            <a:avLst/>
          </a:prstGeom>
          <a:noFill/>
          <a:ln w="28575" algn="ctr">
            <a:solidFill>
              <a:srgbClr val="FFC000"/>
            </a:solidFill>
            <a:prstDash val="dash"/>
            <a:round/>
            <a:headEnd/>
            <a:tailEnd/>
          </a:ln>
        </p:spPr>
      </p:cxnSp>
      <p:cxnSp>
        <p:nvCxnSpPr>
          <p:cNvPr id="46" name="Přímá spojovací šipka 45"/>
          <p:cNvCxnSpPr>
            <a:cxnSpLocks noChangeShapeType="1"/>
          </p:cNvCxnSpPr>
          <p:nvPr/>
        </p:nvCxnSpPr>
        <p:spPr bwMode="auto">
          <a:xfrm>
            <a:off x="6012160" y="2348880"/>
            <a:ext cx="0" cy="935038"/>
          </a:xfrm>
          <a:prstGeom prst="straightConnector1">
            <a:avLst/>
          </a:prstGeom>
          <a:noFill/>
          <a:ln w="76200" algn="ctr">
            <a:solidFill>
              <a:srgbClr val="7030A0"/>
            </a:solidFill>
            <a:round/>
            <a:headEnd type="arrow" w="med" len="med"/>
            <a:tailEnd/>
          </a:ln>
        </p:spPr>
      </p:cxnSp>
      <p:sp>
        <p:nvSpPr>
          <p:cNvPr id="16" name="Čárový popisek 2 15"/>
          <p:cNvSpPr/>
          <p:nvPr/>
        </p:nvSpPr>
        <p:spPr bwMode="auto">
          <a:xfrm>
            <a:off x="5003800" y="4221163"/>
            <a:ext cx="2089150" cy="431800"/>
          </a:xfrm>
          <a:prstGeom prst="borderCallout2">
            <a:avLst>
              <a:gd name="adj1" fmla="val 48292"/>
              <a:gd name="adj2" fmla="val 100682"/>
              <a:gd name="adj3" fmla="val 39914"/>
              <a:gd name="adj4" fmla="val 106351"/>
              <a:gd name="adj5" fmla="val -111048"/>
              <a:gd name="adj6" fmla="val 125332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cs-CZ" b="1" dirty="0">
                <a:solidFill>
                  <a:schemeClr val="tx1"/>
                </a:solidFill>
              </a:rPr>
              <a:t>Optická osa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17" grpId="0"/>
      <p:bldP spid="18" grpId="0"/>
      <p:bldP spid="19" grpId="0" animBg="1"/>
      <p:bldP spid="16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25</Words>
  <Application>Microsoft Office PowerPoint</Application>
  <PresentationFormat>Předvádění na obrazovce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Times New Roman</vt:lpstr>
      <vt:lpstr>Lucida Sans Unicode</vt:lpstr>
      <vt:lpstr>Arial</vt:lpstr>
      <vt:lpstr>Calibri</vt:lpstr>
      <vt:lpstr>Motiv sady Office</vt:lpstr>
      <vt:lpstr>Snímek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ZŠ Letovice</cp:lastModifiedBy>
  <cp:revision>106</cp:revision>
  <dcterms:modified xsi:type="dcterms:W3CDTF">2011-12-14T09:38:22Z</dcterms:modified>
</cp:coreProperties>
</file>