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7" r:id="rId6"/>
    <p:sldId id="261" r:id="rId7"/>
    <p:sldId id="264" r:id="rId8"/>
    <p:sldId id="268" r:id="rId9"/>
    <p:sldId id="26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966" y="-7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průměrné bodové hodnocení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List1!$A$2:$A$3</c:f>
              <c:strCache>
                <c:ptCount val="2"/>
                <c:pt idx="0">
                  <c:v>Celá ČR</c:v>
                </c:pt>
                <c:pt idx="1">
                  <c:v>ZŠ Letovice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62.4</c:v>
                </c:pt>
                <c:pt idx="1">
                  <c:v>69.8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7997696"/>
        <c:axId val="103016128"/>
      </c:barChart>
      <c:catAx>
        <c:axId val="107997696"/>
        <c:scaling>
          <c:orientation val="minMax"/>
        </c:scaling>
        <c:delete val="0"/>
        <c:axPos val="b"/>
        <c:majorTickMark val="out"/>
        <c:minorTickMark val="none"/>
        <c:tickLblPos val="nextTo"/>
        <c:crossAx val="103016128"/>
        <c:crosses val="autoZero"/>
        <c:auto val="1"/>
        <c:lblAlgn val="ctr"/>
        <c:lblOffset val="100"/>
        <c:noMultiLvlLbl val="0"/>
      </c:catAx>
      <c:valAx>
        <c:axId val="103016128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79976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nejslabší  čtvrtina ze zúčastněných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List1!$A$2:$A$3</c:f>
              <c:strCache>
                <c:ptCount val="2"/>
                <c:pt idx="0">
                  <c:v>Celá ČR</c:v>
                </c:pt>
                <c:pt idx="1">
                  <c:v>ZŠ Letovice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48</c:v>
                </c:pt>
                <c:pt idx="1">
                  <c:v>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074176"/>
        <c:axId val="103014976"/>
      </c:barChart>
      <c:catAx>
        <c:axId val="33074176"/>
        <c:scaling>
          <c:orientation val="minMax"/>
        </c:scaling>
        <c:delete val="0"/>
        <c:axPos val="b"/>
        <c:majorTickMark val="out"/>
        <c:minorTickMark val="none"/>
        <c:tickLblPos val="nextTo"/>
        <c:crossAx val="103014976"/>
        <c:crosses val="autoZero"/>
        <c:auto val="1"/>
        <c:lblAlgn val="ctr"/>
        <c:lblOffset val="100"/>
        <c:noMultiLvlLbl val="0"/>
      </c:catAx>
      <c:valAx>
        <c:axId val="103014976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074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nejlepší  čtvrtina ze zúčastněných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List1!$A$2:$A$3</c:f>
              <c:strCache>
                <c:ptCount val="2"/>
                <c:pt idx="0">
                  <c:v>Celá ČR</c:v>
                </c:pt>
                <c:pt idx="1">
                  <c:v>ZŠ Letovice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76</c:v>
                </c:pt>
                <c:pt idx="1">
                  <c:v>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038400"/>
        <c:axId val="38265984"/>
      </c:barChart>
      <c:catAx>
        <c:axId val="40038400"/>
        <c:scaling>
          <c:orientation val="minMax"/>
        </c:scaling>
        <c:delete val="0"/>
        <c:axPos val="b"/>
        <c:majorTickMark val="out"/>
        <c:minorTickMark val="none"/>
        <c:tickLblPos val="nextTo"/>
        <c:crossAx val="38265984"/>
        <c:crosses val="autoZero"/>
        <c:auto val="1"/>
        <c:lblAlgn val="ctr"/>
        <c:lblOffset val="100"/>
        <c:noMultiLvlLbl val="0"/>
      </c:catAx>
      <c:valAx>
        <c:axId val="38265984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0038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/>
              <a:t>Průměrné bodové hodnocení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průměrné bodové hodnocení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List1!$A$2:$A$3</c:f>
              <c:strCache>
                <c:ptCount val="2"/>
                <c:pt idx="0">
                  <c:v>Celá ČR</c:v>
                </c:pt>
                <c:pt idx="1">
                  <c:v>ZŠ Letovice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35.799999999999997</c:v>
                </c:pt>
                <c:pt idx="1">
                  <c:v>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189888"/>
        <c:axId val="103018432"/>
      </c:barChart>
      <c:catAx>
        <c:axId val="33189888"/>
        <c:scaling>
          <c:orientation val="minMax"/>
        </c:scaling>
        <c:delete val="0"/>
        <c:axPos val="b"/>
        <c:majorTickMark val="out"/>
        <c:minorTickMark val="none"/>
        <c:tickLblPos val="nextTo"/>
        <c:crossAx val="103018432"/>
        <c:crosses val="autoZero"/>
        <c:auto val="1"/>
        <c:lblAlgn val="ctr"/>
        <c:lblOffset val="100"/>
        <c:noMultiLvlLbl val="0"/>
      </c:catAx>
      <c:valAx>
        <c:axId val="103018432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1898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/>
              <a:t>Nejslabší čtvrtina zúčastněných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nejslabší čtvrtina ze zúčastněných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List1!$A$2:$A$3</c:f>
              <c:strCache>
                <c:ptCount val="2"/>
                <c:pt idx="0">
                  <c:v>Celá ČR</c:v>
                </c:pt>
                <c:pt idx="1">
                  <c:v>ZŠ Letovice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20</c:v>
                </c:pt>
                <c:pt idx="1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190400"/>
        <c:axId val="103020736"/>
      </c:barChart>
      <c:catAx>
        <c:axId val="33190400"/>
        <c:scaling>
          <c:orientation val="minMax"/>
        </c:scaling>
        <c:delete val="0"/>
        <c:axPos val="b"/>
        <c:majorTickMark val="out"/>
        <c:minorTickMark val="none"/>
        <c:tickLblPos val="nextTo"/>
        <c:crossAx val="103020736"/>
        <c:crosses val="autoZero"/>
        <c:auto val="1"/>
        <c:lblAlgn val="ctr"/>
        <c:lblOffset val="100"/>
        <c:noMultiLvlLbl val="0"/>
      </c:catAx>
      <c:valAx>
        <c:axId val="103020736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19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Nejlepší </a:t>
            </a:r>
            <a:r>
              <a:rPr lang="cs-CZ" dirty="0"/>
              <a:t>čtvrtina zúčastněných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nejlepší  čtvrtina ze zúčastněných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List1!$A$2:$A$3</c:f>
              <c:strCache>
                <c:ptCount val="2"/>
                <c:pt idx="0">
                  <c:v>Celá ČR</c:v>
                </c:pt>
                <c:pt idx="1">
                  <c:v>ZŠ Letovice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48</c:v>
                </c:pt>
                <c:pt idx="1">
                  <c:v>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6406016"/>
        <c:axId val="84760768"/>
      </c:barChart>
      <c:catAx>
        <c:axId val="136406016"/>
        <c:scaling>
          <c:orientation val="minMax"/>
        </c:scaling>
        <c:delete val="0"/>
        <c:axPos val="b"/>
        <c:majorTickMark val="out"/>
        <c:minorTickMark val="none"/>
        <c:tickLblPos val="nextTo"/>
        <c:crossAx val="84760768"/>
        <c:crosses val="autoZero"/>
        <c:auto val="1"/>
        <c:lblAlgn val="ctr"/>
        <c:lblOffset val="100"/>
        <c:noMultiLvlLbl val="0"/>
      </c:catAx>
      <c:valAx>
        <c:axId val="84760768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64060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ZŠ Letovice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List1!$B$1:$C$1</c:f>
              <c:strCache>
                <c:ptCount val="2"/>
                <c:pt idx="0">
                  <c:v>český jazyk</c:v>
                </c:pt>
                <c:pt idx="1">
                  <c:v>matematika</c:v>
                </c:pt>
              </c:strCache>
            </c:strRef>
          </c:cat>
          <c:val>
            <c:numRef>
              <c:f>List1!$B$2:$C$2</c:f>
              <c:numCache>
                <c:formatCode>General</c:formatCode>
                <c:ptCount val="2"/>
                <c:pt idx="0">
                  <c:v>62.5</c:v>
                </c:pt>
                <c:pt idx="1">
                  <c:v>64.900000000000006</c:v>
                </c:pt>
              </c:numCache>
            </c:numRef>
          </c:val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ČR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List1!$B$1:$C$1</c:f>
              <c:strCache>
                <c:ptCount val="2"/>
                <c:pt idx="0">
                  <c:v>český jazyk</c:v>
                </c:pt>
                <c:pt idx="1">
                  <c:v>matematika</c:v>
                </c:pt>
              </c:strCache>
            </c:strRef>
          </c:cat>
          <c:val>
            <c:numRef>
              <c:f>List1!$B$3:$C$3</c:f>
              <c:numCache>
                <c:formatCode>General</c:formatCode>
                <c:ptCount val="2"/>
                <c:pt idx="0">
                  <c:v>51.5</c:v>
                </c:pt>
                <c:pt idx="1">
                  <c:v>51.5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191936"/>
        <c:axId val="84755008"/>
      </c:barChart>
      <c:catAx>
        <c:axId val="33191936"/>
        <c:scaling>
          <c:orientation val="minMax"/>
        </c:scaling>
        <c:delete val="0"/>
        <c:axPos val="b"/>
        <c:majorTickMark val="out"/>
        <c:minorTickMark val="none"/>
        <c:tickLblPos val="nextTo"/>
        <c:crossAx val="84755008"/>
        <c:crosses val="autoZero"/>
        <c:auto val="1"/>
        <c:lblAlgn val="ctr"/>
        <c:lblOffset val="100"/>
        <c:noMultiLvlLbl val="0"/>
      </c:catAx>
      <c:valAx>
        <c:axId val="84755008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1919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19.9.2018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88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19.9.2018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501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19.9.2018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9716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19.9.2018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1602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19.9.2018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54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19.9.2018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940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19.9.2018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5269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19.9.2018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632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19.9.2018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134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19.9.2018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205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19.9.2018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40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F3E53-1B7E-4AD2-B8CF-FDF261B70DD6}" type="datetimeFigureOut">
              <a:rPr lang="cs-CZ" smtClean="0"/>
              <a:t>19.9.2018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059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Porovnání výsledků  přijímacích zkoušek  na střední školy </a:t>
            </a:r>
            <a:r>
              <a:rPr lang="cs-CZ" dirty="0" smtClean="0"/>
              <a:t>2018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ZŠ Letovice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85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Uchazeči o 4 leté maturitní obory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4750863"/>
              </p:ext>
            </p:extLst>
          </p:nvPr>
        </p:nvGraphicFramePr>
        <p:xfrm>
          <a:off x="467544" y="2276872"/>
          <a:ext cx="82296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Počet </a:t>
                      </a:r>
                      <a:r>
                        <a:rPr lang="cs-CZ" sz="2400" baseline="0" dirty="0" smtClean="0"/>
                        <a:t> žáků, kteří vykonali zkoušku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Český jazyk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Matematika</a:t>
                      </a:r>
                      <a:endParaRPr lang="cs-CZ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Žáci celá ČR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62 014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62 235</a:t>
                      </a:r>
                      <a:endParaRPr lang="cs-CZ" sz="2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Žáci</a:t>
                      </a:r>
                      <a:r>
                        <a:rPr lang="cs-CZ" sz="2400" baseline="0" dirty="0" smtClean="0"/>
                        <a:t> ZŠ Letovice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68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68</a:t>
                      </a:r>
                      <a:endParaRPr lang="cs-CZ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49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výsledků z českého jazyka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47940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563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výsledků z českého jazyka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03671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573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výsledků z českého jazyka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9331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181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Porovnání výsledků z matematiky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63139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8545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Porovnání výsledků z matematiky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23531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1679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Porovnání výsledků z matematiky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9528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5550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Porovnání percentilového umístění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3148158"/>
              </p:ext>
            </p:extLst>
          </p:nvPr>
        </p:nvGraphicFramePr>
        <p:xfrm>
          <a:off x="395536" y="16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806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El"/>
        </p:bldSub>
      </p:bldGraphic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87</Words>
  <Application>Microsoft Office PowerPoint</Application>
  <PresentationFormat>Předvádění na obrazovce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Porovnání výsledků  přijímacích zkoušek  na střední školy 2018</vt:lpstr>
      <vt:lpstr>Uchazeči o 4 leté maturitní obory</vt:lpstr>
      <vt:lpstr>Porovnání výsledků z českého jazyka</vt:lpstr>
      <vt:lpstr>Porovnání výsledků z českého jazyka</vt:lpstr>
      <vt:lpstr>Porovnání výsledků z českého jazyka</vt:lpstr>
      <vt:lpstr>Porovnání výsledků z matematiky</vt:lpstr>
      <vt:lpstr>Porovnání výsledků z matematiky</vt:lpstr>
      <vt:lpstr>Porovnání výsledků z matematiky</vt:lpstr>
      <vt:lpstr>Porovnání percentilového umístění</vt:lpstr>
    </vt:vector>
  </TitlesOfParts>
  <Company>ZŠ Letovice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Výsledky  přijímacích zkoušek  na střední školy 2016</dc:title>
  <dc:creator>Učitel</dc:creator>
  <cp:lastModifiedBy>Miloš Randula</cp:lastModifiedBy>
  <cp:revision>13</cp:revision>
  <dcterms:created xsi:type="dcterms:W3CDTF">2016-12-04T14:14:59Z</dcterms:created>
  <dcterms:modified xsi:type="dcterms:W3CDTF">2018-09-19T12:21:19Z</dcterms:modified>
</cp:coreProperties>
</file>