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7" r:id="rId6"/>
    <p:sldId id="261" r:id="rId7"/>
    <p:sldId id="264" r:id="rId8"/>
    <p:sldId id="268" r:id="rId9"/>
    <p:sldId id="265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8" d="100"/>
          <a:sy n="68" d="100"/>
        </p:scale>
        <p:origin x="-966" y="-7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průměrné bodové hodnocení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List1!$A$2:$A$3</c:f>
              <c:strCache>
                <c:ptCount val="2"/>
                <c:pt idx="0">
                  <c:v>Celá ČR</c:v>
                </c:pt>
                <c:pt idx="1">
                  <c:v>ZŠ Letovice</c:v>
                </c:pt>
              </c:strCache>
            </c:strRef>
          </c:cat>
          <c:val>
            <c:numRef>
              <c:f>List1!$B$2:$B$3</c:f>
              <c:numCache>
                <c:formatCode>General</c:formatCode>
                <c:ptCount val="2"/>
                <c:pt idx="0">
                  <c:v>62.4</c:v>
                </c:pt>
                <c:pt idx="1">
                  <c:v>69.8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7997696"/>
        <c:axId val="103016128"/>
      </c:barChart>
      <c:catAx>
        <c:axId val="107997696"/>
        <c:scaling>
          <c:orientation val="minMax"/>
        </c:scaling>
        <c:delete val="0"/>
        <c:axPos val="b"/>
        <c:majorTickMark val="out"/>
        <c:minorTickMark val="none"/>
        <c:tickLblPos val="nextTo"/>
        <c:crossAx val="103016128"/>
        <c:crosses val="autoZero"/>
        <c:auto val="1"/>
        <c:lblAlgn val="ctr"/>
        <c:lblOffset val="100"/>
        <c:noMultiLvlLbl val="0"/>
      </c:catAx>
      <c:valAx>
        <c:axId val="103016128"/>
        <c:scaling>
          <c:orientation val="minMax"/>
          <c:min val="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0799769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cs-CZ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nejslabší  čtvrtina ze zúčastněných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List1!$A$2:$A$3</c:f>
              <c:strCache>
                <c:ptCount val="2"/>
                <c:pt idx="0">
                  <c:v>Celá ČR</c:v>
                </c:pt>
                <c:pt idx="1">
                  <c:v>ZŠ Letovice</c:v>
                </c:pt>
              </c:strCache>
            </c:strRef>
          </c:cat>
          <c:val>
            <c:numRef>
              <c:f>List1!$B$2:$B$3</c:f>
              <c:numCache>
                <c:formatCode>General</c:formatCode>
                <c:ptCount val="2"/>
                <c:pt idx="0">
                  <c:v>48</c:v>
                </c:pt>
                <c:pt idx="1">
                  <c:v>58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3074176"/>
        <c:axId val="103014976"/>
      </c:barChart>
      <c:catAx>
        <c:axId val="33074176"/>
        <c:scaling>
          <c:orientation val="minMax"/>
        </c:scaling>
        <c:delete val="0"/>
        <c:axPos val="b"/>
        <c:majorTickMark val="out"/>
        <c:minorTickMark val="none"/>
        <c:tickLblPos val="nextTo"/>
        <c:crossAx val="103014976"/>
        <c:crosses val="autoZero"/>
        <c:auto val="1"/>
        <c:lblAlgn val="ctr"/>
        <c:lblOffset val="100"/>
        <c:noMultiLvlLbl val="0"/>
      </c:catAx>
      <c:valAx>
        <c:axId val="103014976"/>
        <c:scaling>
          <c:orientation val="minMax"/>
          <c:min val="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307417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cs-CZ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nejlepší  čtvrtina ze zúčastněných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List1!$A$2:$A$3</c:f>
              <c:strCache>
                <c:ptCount val="2"/>
                <c:pt idx="0">
                  <c:v>Celá ČR</c:v>
                </c:pt>
                <c:pt idx="1">
                  <c:v>ZŠ Letovice</c:v>
                </c:pt>
              </c:strCache>
            </c:strRef>
          </c:cat>
          <c:val>
            <c:numRef>
              <c:f>List1!$B$2:$B$3</c:f>
              <c:numCache>
                <c:formatCode>General</c:formatCode>
                <c:ptCount val="2"/>
                <c:pt idx="0">
                  <c:v>76</c:v>
                </c:pt>
                <c:pt idx="1">
                  <c:v>82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0038400"/>
        <c:axId val="38265984"/>
      </c:barChart>
      <c:catAx>
        <c:axId val="40038400"/>
        <c:scaling>
          <c:orientation val="minMax"/>
        </c:scaling>
        <c:delete val="0"/>
        <c:axPos val="b"/>
        <c:majorTickMark val="out"/>
        <c:minorTickMark val="none"/>
        <c:tickLblPos val="nextTo"/>
        <c:crossAx val="38265984"/>
        <c:crosses val="autoZero"/>
        <c:auto val="1"/>
        <c:lblAlgn val="ctr"/>
        <c:lblOffset val="100"/>
        <c:noMultiLvlLbl val="0"/>
      </c:catAx>
      <c:valAx>
        <c:axId val="38265984"/>
        <c:scaling>
          <c:orientation val="minMax"/>
          <c:min val="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003840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cs-CZ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title>
      <c:tx>
        <c:rich>
          <a:bodyPr/>
          <a:lstStyle/>
          <a:p>
            <a:pPr>
              <a:defRPr/>
            </a:pPr>
            <a:r>
              <a:rPr lang="cs-CZ"/>
              <a:t>Průměrné bodové hodnocení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průměrné bodové hodnocení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List1!$A$2:$A$3</c:f>
              <c:strCache>
                <c:ptCount val="2"/>
                <c:pt idx="0">
                  <c:v>Celá ČR</c:v>
                </c:pt>
                <c:pt idx="1">
                  <c:v>ZŠ Letovice</c:v>
                </c:pt>
              </c:strCache>
            </c:strRef>
          </c:cat>
          <c:val>
            <c:numRef>
              <c:f>List1!$B$2:$B$3</c:f>
              <c:numCache>
                <c:formatCode>General</c:formatCode>
                <c:ptCount val="2"/>
                <c:pt idx="0">
                  <c:v>35.799999999999997</c:v>
                </c:pt>
                <c:pt idx="1">
                  <c:v>45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3189888"/>
        <c:axId val="103018432"/>
      </c:barChart>
      <c:catAx>
        <c:axId val="33189888"/>
        <c:scaling>
          <c:orientation val="minMax"/>
        </c:scaling>
        <c:delete val="0"/>
        <c:axPos val="b"/>
        <c:majorTickMark val="out"/>
        <c:minorTickMark val="none"/>
        <c:tickLblPos val="nextTo"/>
        <c:crossAx val="103018432"/>
        <c:crosses val="autoZero"/>
        <c:auto val="1"/>
        <c:lblAlgn val="ctr"/>
        <c:lblOffset val="100"/>
        <c:noMultiLvlLbl val="0"/>
      </c:catAx>
      <c:valAx>
        <c:axId val="103018432"/>
        <c:scaling>
          <c:orientation val="minMax"/>
          <c:min val="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318988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cs-CZ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/>
          <a:lstStyle/>
          <a:p>
            <a:pPr>
              <a:defRPr/>
            </a:pPr>
            <a:r>
              <a:rPr lang="cs-CZ"/>
              <a:t>Nejslabší čtvrtina zúčastněných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nejslabší čtvrtina ze zúčastněných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List1!$A$2:$A$3</c:f>
              <c:strCache>
                <c:ptCount val="2"/>
                <c:pt idx="0">
                  <c:v>Celá ČR</c:v>
                </c:pt>
                <c:pt idx="1">
                  <c:v>ZŠ Letovice</c:v>
                </c:pt>
              </c:strCache>
            </c:strRef>
          </c:cat>
          <c:val>
            <c:numRef>
              <c:f>List1!$B$2:$B$3</c:f>
              <c:numCache>
                <c:formatCode>General</c:formatCode>
                <c:ptCount val="2"/>
                <c:pt idx="0">
                  <c:v>20</c:v>
                </c:pt>
                <c:pt idx="1">
                  <c:v>30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3190400"/>
        <c:axId val="103020736"/>
      </c:barChart>
      <c:catAx>
        <c:axId val="33190400"/>
        <c:scaling>
          <c:orientation val="minMax"/>
        </c:scaling>
        <c:delete val="0"/>
        <c:axPos val="b"/>
        <c:majorTickMark val="out"/>
        <c:minorTickMark val="none"/>
        <c:tickLblPos val="nextTo"/>
        <c:crossAx val="103020736"/>
        <c:crosses val="autoZero"/>
        <c:auto val="1"/>
        <c:lblAlgn val="ctr"/>
        <c:lblOffset val="100"/>
        <c:noMultiLvlLbl val="0"/>
      </c:catAx>
      <c:valAx>
        <c:axId val="103020736"/>
        <c:scaling>
          <c:orientation val="minMax"/>
          <c:min val="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319040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cs-CZ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/>
          <a:lstStyle/>
          <a:p>
            <a:pPr>
              <a:defRPr/>
            </a:pPr>
            <a:r>
              <a:rPr lang="cs-CZ" dirty="0" smtClean="0"/>
              <a:t>Nejlepší </a:t>
            </a:r>
            <a:r>
              <a:rPr lang="cs-CZ" dirty="0"/>
              <a:t>čtvrtina zúčastněných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nejlepší  čtvrtina ze zúčastněných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List1!$A$2:$A$3</c:f>
              <c:strCache>
                <c:ptCount val="2"/>
                <c:pt idx="0">
                  <c:v>Celá ČR</c:v>
                </c:pt>
                <c:pt idx="1">
                  <c:v>ZŠ Letovice</c:v>
                </c:pt>
              </c:strCache>
            </c:strRef>
          </c:cat>
          <c:val>
            <c:numRef>
              <c:f>List1!$B$2:$B$3</c:f>
              <c:numCache>
                <c:formatCode>General</c:formatCode>
                <c:ptCount val="2"/>
                <c:pt idx="0">
                  <c:v>48</c:v>
                </c:pt>
                <c:pt idx="1">
                  <c:v>56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6406016"/>
        <c:axId val="84760768"/>
      </c:barChart>
      <c:catAx>
        <c:axId val="136406016"/>
        <c:scaling>
          <c:orientation val="minMax"/>
        </c:scaling>
        <c:delete val="0"/>
        <c:axPos val="b"/>
        <c:majorTickMark val="out"/>
        <c:minorTickMark val="none"/>
        <c:tickLblPos val="nextTo"/>
        <c:crossAx val="84760768"/>
        <c:crosses val="autoZero"/>
        <c:auto val="1"/>
        <c:lblAlgn val="ctr"/>
        <c:lblOffset val="100"/>
        <c:noMultiLvlLbl val="0"/>
      </c:catAx>
      <c:valAx>
        <c:axId val="84760768"/>
        <c:scaling>
          <c:orientation val="minMax"/>
          <c:min val="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3640601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cs-CZ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List1!$A$2</c:f>
              <c:strCache>
                <c:ptCount val="1"/>
                <c:pt idx="0">
                  <c:v>ZŠ Letovice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List1!$B$1:$C$1</c:f>
              <c:strCache>
                <c:ptCount val="2"/>
                <c:pt idx="0">
                  <c:v>český jazyk</c:v>
                </c:pt>
                <c:pt idx="1">
                  <c:v>matematika</c:v>
                </c:pt>
              </c:strCache>
            </c:strRef>
          </c:cat>
          <c:val>
            <c:numRef>
              <c:f>List1!$B$2:$C$2</c:f>
              <c:numCache>
                <c:formatCode>General</c:formatCode>
                <c:ptCount val="2"/>
                <c:pt idx="0">
                  <c:v>62.5</c:v>
                </c:pt>
                <c:pt idx="1">
                  <c:v>64.900000000000006</c:v>
                </c:pt>
              </c:numCache>
            </c:numRef>
          </c:val>
        </c:ser>
        <c:ser>
          <c:idx val="1"/>
          <c:order val="1"/>
          <c:tx>
            <c:strRef>
              <c:f>List1!$A$3</c:f>
              <c:strCache>
                <c:ptCount val="1"/>
                <c:pt idx="0">
                  <c:v>ČR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List1!$B$1:$C$1</c:f>
              <c:strCache>
                <c:ptCount val="2"/>
                <c:pt idx="0">
                  <c:v>český jazyk</c:v>
                </c:pt>
                <c:pt idx="1">
                  <c:v>matematika</c:v>
                </c:pt>
              </c:strCache>
            </c:strRef>
          </c:cat>
          <c:val>
            <c:numRef>
              <c:f>List1!$B$3:$C$3</c:f>
              <c:numCache>
                <c:formatCode>General</c:formatCode>
                <c:ptCount val="2"/>
                <c:pt idx="0">
                  <c:v>51.5</c:v>
                </c:pt>
                <c:pt idx="1">
                  <c:v>51.5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3191936"/>
        <c:axId val="84755008"/>
      </c:barChart>
      <c:catAx>
        <c:axId val="33191936"/>
        <c:scaling>
          <c:orientation val="minMax"/>
        </c:scaling>
        <c:delete val="0"/>
        <c:axPos val="b"/>
        <c:majorTickMark val="out"/>
        <c:minorTickMark val="none"/>
        <c:tickLblPos val="nextTo"/>
        <c:crossAx val="84755008"/>
        <c:crosses val="autoZero"/>
        <c:auto val="1"/>
        <c:lblAlgn val="ctr"/>
        <c:lblOffset val="100"/>
        <c:noMultiLvlLbl val="0"/>
      </c:catAx>
      <c:valAx>
        <c:axId val="84755008"/>
        <c:scaling>
          <c:orientation val="minMax"/>
          <c:min val="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319193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cs-CZ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F3E53-1B7E-4AD2-B8CF-FDF261B70DD6}" type="datetimeFigureOut">
              <a:rPr lang="cs-CZ" smtClean="0"/>
              <a:t>19.9.2018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67E4A-AEC8-4746-82C5-4436CC1E23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885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F3E53-1B7E-4AD2-B8CF-FDF261B70DD6}" type="datetimeFigureOut">
              <a:rPr lang="cs-CZ" smtClean="0"/>
              <a:t>19.9.2018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67E4A-AEC8-4746-82C5-4436CC1E23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50121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F3E53-1B7E-4AD2-B8CF-FDF261B70DD6}" type="datetimeFigureOut">
              <a:rPr lang="cs-CZ" smtClean="0"/>
              <a:t>19.9.2018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67E4A-AEC8-4746-82C5-4436CC1E23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97161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F3E53-1B7E-4AD2-B8CF-FDF261B70DD6}" type="datetimeFigureOut">
              <a:rPr lang="cs-CZ" smtClean="0"/>
              <a:t>19.9.2018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67E4A-AEC8-4746-82C5-4436CC1E23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716024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F3E53-1B7E-4AD2-B8CF-FDF261B70DD6}" type="datetimeFigureOut">
              <a:rPr lang="cs-CZ" smtClean="0"/>
              <a:t>19.9.2018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67E4A-AEC8-4746-82C5-4436CC1E23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5542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F3E53-1B7E-4AD2-B8CF-FDF261B70DD6}" type="datetimeFigureOut">
              <a:rPr lang="cs-CZ" smtClean="0"/>
              <a:t>19.9.2018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67E4A-AEC8-4746-82C5-4436CC1E23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7940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F3E53-1B7E-4AD2-B8CF-FDF261B70DD6}" type="datetimeFigureOut">
              <a:rPr lang="cs-CZ" smtClean="0"/>
              <a:t>19.9.2018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67E4A-AEC8-4746-82C5-4436CC1E23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52693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F3E53-1B7E-4AD2-B8CF-FDF261B70DD6}" type="datetimeFigureOut">
              <a:rPr lang="cs-CZ" smtClean="0"/>
              <a:t>19.9.2018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67E4A-AEC8-4746-82C5-4436CC1E23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7632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F3E53-1B7E-4AD2-B8CF-FDF261B70DD6}" type="datetimeFigureOut">
              <a:rPr lang="cs-CZ" smtClean="0"/>
              <a:t>19.9.2018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67E4A-AEC8-4746-82C5-4436CC1E23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3134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F3E53-1B7E-4AD2-B8CF-FDF261B70DD6}" type="datetimeFigureOut">
              <a:rPr lang="cs-CZ" smtClean="0"/>
              <a:t>19.9.2018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67E4A-AEC8-4746-82C5-4436CC1E23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2054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F3E53-1B7E-4AD2-B8CF-FDF261B70DD6}" type="datetimeFigureOut">
              <a:rPr lang="cs-CZ" smtClean="0"/>
              <a:t>19.9.2018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67E4A-AEC8-4746-82C5-4436CC1E23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04016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6F3E53-1B7E-4AD2-B8CF-FDF261B70DD6}" type="datetimeFigureOut">
              <a:rPr lang="cs-CZ" smtClean="0"/>
              <a:t>19.9.2018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867E4A-AEC8-4746-82C5-4436CC1E23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05922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Porovnání výsledků  přijímacích zkoušek  na střední školy </a:t>
            </a:r>
            <a:r>
              <a:rPr lang="cs-CZ" dirty="0" smtClean="0"/>
              <a:t>2018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ZŠ Letovice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208523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Uchazeči o 4 leté maturitní obory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64750863"/>
              </p:ext>
            </p:extLst>
          </p:nvPr>
        </p:nvGraphicFramePr>
        <p:xfrm>
          <a:off x="467544" y="2276872"/>
          <a:ext cx="8229600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Počet </a:t>
                      </a:r>
                      <a:r>
                        <a:rPr lang="cs-CZ" sz="2400" baseline="0" dirty="0" smtClean="0"/>
                        <a:t> žáků, kteří vykonali zkoušku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Český jazyk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Matematika</a:t>
                      </a:r>
                      <a:endParaRPr lang="cs-CZ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Žáci celá ČR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62 014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62 235</a:t>
                      </a:r>
                      <a:endParaRPr lang="cs-CZ" sz="24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Žáci</a:t>
                      </a:r>
                      <a:r>
                        <a:rPr lang="cs-CZ" sz="2400" baseline="0" dirty="0" smtClean="0"/>
                        <a:t> ZŠ Letovice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68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68</a:t>
                      </a:r>
                      <a:endParaRPr lang="cs-CZ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214995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Porovnání výsledků z českého jazyka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94794050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35637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Sub>
          <a:bldChart bld="category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Porovnání výsledků z českého jazyka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1036710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65732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Sub>
          <a:bldChart bld="category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Porovnání výsledků z českého jazyka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01933150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3181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Sub>
          <a:bldChart bld="category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Porovnání výsledků z matematiky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46313909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78545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Sub>
          <a:bldChart bld="category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Porovnání výsledků z matematiky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12353146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01679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Sub>
          <a:bldChart bld="category"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Porovnání výsledků z matematiky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9952876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055506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Sub>
          <a:bldChart bld="category"/>
        </p:bldSub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Porovnání percentilového umístění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93148158"/>
              </p:ext>
            </p:extLst>
          </p:nvPr>
        </p:nvGraphicFramePr>
        <p:xfrm>
          <a:off x="395536" y="16288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48066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0" categoryIdx="0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4">
                                            <p:graphicEl>
                                              <a:chart seriesIdx="0" categoryIdx="0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4">
                                            <p:graphicEl>
                                              <a:chart seriesIdx="0" categoryIdx="0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4">
                                            <p:graphicEl>
                                              <a:chart seriesIdx="0" categoryIdx="0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1" categoryIdx="0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4">
                                            <p:graphicEl>
                                              <a:chart seriesIdx="1" categoryIdx="0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4">
                                            <p:graphicEl>
                                              <a:chart seriesIdx="1" categoryIdx="0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4">
                                            <p:graphicEl>
                                              <a:chart seriesIdx="1" categoryIdx="0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0" categoryIdx="1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4">
                                            <p:graphicEl>
                                              <a:chart seriesIdx="0" categoryIdx="1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4">
                                            <p:graphicEl>
                                              <a:chart seriesIdx="0" categoryIdx="1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4">
                                            <p:graphicEl>
                                              <a:chart seriesIdx="0" categoryIdx="1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1" categoryIdx="1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4">
                                            <p:graphicEl>
                                              <a:chart seriesIdx="1" categoryIdx="1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4">
                                            <p:graphicEl>
                                              <a:chart seriesIdx="1" categoryIdx="1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4">
                                            <p:graphicEl>
                                              <a:chart seriesIdx="1" categoryIdx="1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Sub>
          <a:bldChart bld="categoryEl"/>
        </p:bldSub>
      </p:bldGraphic>
    </p:bld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396</TotalTime>
  <Words>87</Words>
  <Application>Microsoft Office PowerPoint</Application>
  <PresentationFormat>Předvádění na obrazovce (4:3)</PresentationFormat>
  <Paragraphs>25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Motiv systému Office</vt:lpstr>
      <vt:lpstr>Porovnání výsledků  přijímacích zkoušek  na střední školy 2018</vt:lpstr>
      <vt:lpstr>Uchazeči o 4 leté maturitní obory</vt:lpstr>
      <vt:lpstr>Porovnání výsledků z českého jazyka</vt:lpstr>
      <vt:lpstr>Porovnání výsledků z českého jazyka</vt:lpstr>
      <vt:lpstr>Porovnání výsledků z českého jazyka</vt:lpstr>
      <vt:lpstr>Porovnání výsledků z matematiky</vt:lpstr>
      <vt:lpstr>Porovnání výsledků z matematiky</vt:lpstr>
      <vt:lpstr>Porovnání výsledků z matematiky</vt:lpstr>
      <vt:lpstr>Porovnání percentilového umístění</vt:lpstr>
    </vt:vector>
  </TitlesOfParts>
  <Company>ZŠ Letovice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Výsledky  přijímacích zkoušek  na střední školy 2016</dc:title>
  <dc:creator>Učitel</dc:creator>
  <cp:lastModifiedBy>Miloš Randula</cp:lastModifiedBy>
  <cp:revision>13</cp:revision>
  <dcterms:created xsi:type="dcterms:W3CDTF">2016-12-04T14:14:59Z</dcterms:created>
  <dcterms:modified xsi:type="dcterms:W3CDTF">2018-09-19T12:21:19Z</dcterms:modified>
</cp:coreProperties>
</file>