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sldIdLst>
    <p:sldId id="277" r:id="rId2"/>
    <p:sldId id="279" r:id="rId3"/>
    <p:sldId id="278" r:id="rId4"/>
    <p:sldId id="280" r:id="rId5"/>
    <p:sldId id="281" r:id="rId6"/>
    <p:sldId id="282" r:id="rId7"/>
    <p:sldId id="283" r:id="rId8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2" autoAdjust="0"/>
    <p:restoredTop sz="94696" autoAdjust="0"/>
  </p:normalViewPr>
  <p:slideViewPr>
    <p:cSldViewPr>
      <p:cViewPr>
        <p:scale>
          <a:sx n="70" d="100"/>
          <a:sy n="70" d="100"/>
        </p:scale>
        <p:origin x="-494" y="-245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6042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fld id="{EF49E521-838B-43C6-B4ED-B762757D71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9935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58D7A87-95EF-48FB-9147-D4B9B28A2BDB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931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931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313BE25-5104-4114-969D-5BBBDEEF1F1B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952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952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1C77EB0-FCA8-4050-92E1-9A348A6BAF93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3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942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942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992B22F-0C76-492F-A076-37E27656E5F8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4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962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962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23062488-8E18-4C2F-8409-B2051708D0A3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5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972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972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197FBC8-96DB-4CD3-9200-2C43790D06F7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6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983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983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A602B4E4-2158-4EE7-BBC0-096CF476233A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7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993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993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FCE7D-D943-418E-9554-8DBF038191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AD55F-2FA7-4CC0-AF5B-2484BED042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463550"/>
            <a:ext cx="1941513" cy="56308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6900" cy="56308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0DB95-6AAA-4B48-BCDD-0309199E16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A24E6-51A6-432B-BA94-4AF0C1AFC0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7FE97-ADAC-410F-A2DE-2C93F77FFF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42CE9-FBBA-4B12-B096-F47561363D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A71DB-0881-4040-87B5-EDE335F3E3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1769D-6B8F-4149-A7B1-3D3DC40C72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D0767-B87E-435B-AE13-F26575E12B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C480B-9E72-4D60-A194-E7FD8B60E2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53A5F-D5F6-417D-8A71-0C8F0580E9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7081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7D0BD6A6-C475-435A-9E29-E68FDF71B8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5pPr>
      <a:lvl6pPr marL="4572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6pPr>
      <a:lvl7pPr marL="9144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7pPr>
      <a:lvl8pPr marL="13716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8pPr>
      <a:lvl9pPr marL="18288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9pPr>
    </p:titleStyle>
    <p:bodyStyle>
      <a:lvl1pPr marL="341313" indent="-341313" algn="l" defTabSz="449263" rtl="0" eaLnBrk="0" fontAlgn="base" hangingPunct="0">
        <a:lnSpc>
          <a:spcPct val="95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5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323850" y="0"/>
            <a:ext cx="7877175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00000"/>
              </a:lnSpc>
              <a:buClr>
                <a:srgbClr val="00CC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u="sng" dirty="0" err="1">
                <a:solidFill>
                  <a:srgbClr val="00CC00"/>
                </a:solidFill>
                <a:latin typeface="Arial" charset="0"/>
              </a:rPr>
              <a:t>Vypuklé</a:t>
            </a:r>
            <a:r>
              <a:rPr lang="en-GB" sz="3600" u="sng" dirty="0">
                <a:solidFill>
                  <a:srgbClr val="00CC00"/>
                </a:solidFill>
                <a:latin typeface="Arial" charset="0"/>
              </a:rPr>
              <a:t> </a:t>
            </a:r>
            <a:r>
              <a:rPr lang="en-GB" sz="3600" u="sng" dirty="0" err="1">
                <a:solidFill>
                  <a:srgbClr val="00CC00"/>
                </a:solidFill>
                <a:latin typeface="Arial" charset="0"/>
              </a:rPr>
              <a:t>zrcadlo</a:t>
            </a:r>
            <a:r>
              <a:rPr lang="en-GB" sz="3600" u="sng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GB" sz="3600" u="sng" dirty="0" smtClean="0">
                <a:solidFill>
                  <a:srgbClr val="000000"/>
                </a:solidFill>
                <a:latin typeface="Arial" charset="0"/>
              </a:rPr>
              <a:t>-</a:t>
            </a:r>
            <a:r>
              <a:rPr lang="cs-CZ" sz="3600" u="sng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GB" sz="3600" i="0" u="sng" dirty="0" err="1" smtClean="0">
                <a:solidFill>
                  <a:srgbClr val="000000"/>
                </a:solidFill>
                <a:latin typeface="Arial" charset="0"/>
              </a:rPr>
              <a:t>popis</a:t>
            </a:r>
            <a:endParaRPr lang="en-GB" sz="3600" i="0" u="sng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78" name="Freeform 2"/>
          <p:cNvSpPr>
            <a:spLocks noChangeArrowheads="1"/>
          </p:cNvSpPr>
          <p:nvPr/>
        </p:nvSpPr>
        <p:spPr bwMode="auto">
          <a:xfrm flipH="1">
            <a:off x="3923928" y="1196752"/>
            <a:ext cx="1219200" cy="3455988"/>
          </a:xfrm>
          <a:custGeom>
            <a:avLst/>
            <a:gdLst>
              <a:gd name="T0" fmla="*/ 726950 w 1219200"/>
              <a:gd name="T1" fmla="*/ 32320 h 3455988"/>
              <a:gd name="T2" fmla="*/ 609600 w 1219200"/>
              <a:gd name="T3" fmla="*/ 1727994 h 3455988"/>
              <a:gd name="T4" fmla="*/ 650479 w 1219200"/>
              <a:gd name="T5" fmla="*/ 3452098 h 3455988"/>
              <a:gd name="T6" fmla="*/ 0 60000 65536"/>
              <a:gd name="T7" fmla="*/ 0 60000 65536"/>
              <a:gd name="T8" fmla="*/ 0 60000 65536"/>
              <a:gd name="T9" fmla="*/ 650479 w 1219200"/>
              <a:gd name="T10" fmla="*/ 32320 h 3455988"/>
              <a:gd name="T11" fmla="*/ 1219200 w 1219200"/>
              <a:gd name="T12" fmla="*/ 3452098 h 34559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19200" h="3455988" stroke="0">
                <a:moveTo>
                  <a:pt x="726950" y="32320"/>
                </a:moveTo>
                <a:lnTo>
                  <a:pt x="726950" y="32319"/>
                </a:lnTo>
                <a:cubicBezTo>
                  <a:pt x="1012928" y="191345"/>
                  <a:pt x="1219200" y="901898"/>
                  <a:pt x="1219200" y="1727994"/>
                </a:cubicBezTo>
                <a:cubicBezTo>
                  <a:pt x="1219200" y="2637364"/>
                  <a:pt x="970559" y="3391123"/>
                  <a:pt x="650475" y="3452099"/>
                </a:cubicBezTo>
                <a:lnTo>
                  <a:pt x="609600" y="1727994"/>
                </a:lnTo>
                <a:lnTo>
                  <a:pt x="726950" y="32320"/>
                </a:lnTo>
                <a:close/>
              </a:path>
              <a:path w="1219200" h="3455988" fill="none">
                <a:moveTo>
                  <a:pt x="726950" y="32320"/>
                </a:moveTo>
                <a:lnTo>
                  <a:pt x="726950" y="32319"/>
                </a:lnTo>
                <a:cubicBezTo>
                  <a:pt x="1012928" y="191345"/>
                  <a:pt x="1219200" y="901898"/>
                  <a:pt x="1219200" y="1727994"/>
                </a:cubicBezTo>
                <a:cubicBezTo>
                  <a:pt x="1219200" y="2637364"/>
                  <a:pt x="970559" y="3391123"/>
                  <a:pt x="650475" y="3452099"/>
                </a:cubicBezTo>
              </a:path>
            </a:pathLst>
          </a:custGeom>
          <a:solidFill>
            <a:srgbClr val="FFFFFF">
              <a:alpha val="9804"/>
            </a:srgbClr>
          </a:solidFill>
          <a:ln w="38160">
            <a:solidFill>
              <a:srgbClr val="FFFF00"/>
            </a:solidFill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4579" name="Line 3"/>
          <p:cNvSpPr>
            <a:spLocks noChangeShapeType="1"/>
          </p:cNvSpPr>
          <p:nvPr/>
        </p:nvSpPr>
        <p:spPr bwMode="auto">
          <a:xfrm flipV="1">
            <a:off x="1116013" y="2922588"/>
            <a:ext cx="6408737" cy="49212"/>
          </a:xfrm>
          <a:prstGeom prst="line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7362825" y="2852738"/>
            <a:ext cx="34131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o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4857750" y="2928938"/>
            <a:ext cx="36036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 rot="10800000" flipV="1">
            <a:off x="6500813" y="2928938"/>
            <a:ext cx="43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S</a:t>
            </a:r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 flipH="1">
            <a:off x="5213350" y="2786063"/>
            <a:ext cx="4763" cy="3270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6499225" y="2786063"/>
            <a:ext cx="4763" cy="360362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3802" name="Text Box 9"/>
          <p:cNvSpPr txBox="1">
            <a:spLocks noChangeArrowheads="1"/>
          </p:cNvSpPr>
          <p:nvPr/>
        </p:nvSpPr>
        <p:spPr bwMode="auto">
          <a:xfrm>
            <a:off x="900113" y="404813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323850" y="4508500"/>
            <a:ext cx="8640763" cy="1944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dirty="0">
                <a:solidFill>
                  <a:srgbClr val="000000"/>
                </a:solidFill>
              </a:rPr>
              <a:t>S – </a:t>
            </a:r>
            <a:r>
              <a:rPr lang="en-GB" sz="3600" dirty="0" err="1">
                <a:solidFill>
                  <a:srgbClr val="000000"/>
                </a:solidFill>
              </a:rPr>
              <a:t>střed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křivosti</a:t>
            </a:r>
            <a:r>
              <a:rPr lang="en-GB" sz="3600" dirty="0">
                <a:solidFill>
                  <a:srgbClr val="000000"/>
                </a:solidFill>
              </a:rPr>
              <a:t>        r – </a:t>
            </a:r>
            <a:r>
              <a:rPr lang="en-GB" sz="3600" dirty="0" err="1">
                <a:solidFill>
                  <a:srgbClr val="000000"/>
                </a:solidFill>
              </a:rPr>
              <a:t>poloměr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křivosti</a:t>
            </a:r>
            <a:r>
              <a:rPr lang="en-GB" sz="3600" dirty="0">
                <a:solidFill>
                  <a:srgbClr val="000000"/>
                </a:solidFill>
              </a:rPr>
              <a:t>                            </a:t>
            </a:r>
            <a:br>
              <a:rPr lang="en-GB" sz="3600" dirty="0">
                <a:solidFill>
                  <a:srgbClr val="000000"/>
                </a:solidFill>
              </a:rPr>
            </a:br>
            <a:r>
              <a:rPr lang="en-GB" sz="3600" dirty="0">
                <a:solidFill>
                  <a:srgbClr val="000000"/>
                </a:solidFill>
              </a:rPr>
              <a:t>F – </a:t>
            </a:r>
            <a:r>
              <a:rPr lang="en-GB" sz="3600" dirty="0" err="1">
                <a:solidFill>
                  <a:srgbClr val="000000"/>
                </a:solidFill>
              </a:rPr>
              <a:t>ohnisko</a:t>
            </a:r>
            <a:r>
              <a:rPr lang="en-GB" sz="4400" dirty="0">
                <a:solidFill>
                  <a:srgbClr val="000000"/>
                </a:solidFill>
              </a:rPr>
              <a:t>             </a:t>
            </a:r>
            <a:r>
              <a:rPr lang="en-GB" sz="3600" dirty="0">
                <a:solidFill>
                  <a:srgbClr val="000000"/>
                </a:solidFill>
              </a:rPr>
              <a:t>f – </a:t>
            </a:r>
            <a:r>
              <a:rPr lang="en-GB" sz="3600" dirty="0" err="1">
                <a:solidFill>
                  <a:srgbClr val="000000"/>
                </a:solidFill>
              </a:rPr>
              <a:t>ohn</a:t>
            </a:r>
            <a:r>
              <a:rPr lang="en-GB" sz="3600" dirty="0">
                <a:solidFill>
                  <a:srgbClr val="000000"/>
                </a:solidFill>
              </a:rPr>
              <a:t>. </a:t>
            </a:r>
            <a:r>
              <a:rPr lang="en-GB" sz="3600" dirty="0" err="1">
                <a:solidFill>
                  <a:srgbClr val="000000"/>
                </a:solidFill>
              </a:rPr>
              <a:t>vzdálenost</a:t>
            </a:r>
            <a:r>
              <a:rPr lang="en-GB" sz="3600" dirty="0">
                <a:solidFill>
                  <a:srgbClr val="000000"/>
                </a:solidFill>
              </a:rPr>
              <a:t/>
            </a:r>
            <a:br>
              <a:rPr lang="en-GB" sz="3600" dirty="0">
                <a:solidFill>
                  <a:srgbClr val="000000"/>
                </a:solidFill>
              </a:rPr>
            </a:br>
            <a:r>
              <a:rPr lang="en-GB" sz="3600" dirty="0">
                <a:solidFill>
                  <a:srgbClr val="000000"/>
                </a:solidFill>
              </a:rPr>
              <a:t>V – </a:t>
            </a:r>
            <a:r>
              <a:rPr lang="en-GB" sz="3600" dirty="0" err="1">
                <a:solidFill>
                  <a:srgbClr val="000000"/>
                </a:solidFill>
              </a:rPr>
              <a:t>vrchol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zrcadla</a:t>
            </a:r>
            <a:r>
              <a:rPr lang="en-GB" sz="4400" dirty="0">
                <a:solidFill>
                  <a:srgbClr val="000000"/>
                </a:solidFill>
              </a:rPr>
              <a:t>     </a:t>
            </a:r>
            <a:r>
              <a:rPr lang="en-GB" sz="3600" b="1" dirty="0">
                <a:solidFill>
                  <a:srgbClr val="00CC00"/>
                </a:solidFill>
              </a:rPr>
              <a:t>f = r/2        r = 2f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 rot="10800000" flipV="1">
            <a:off x="5002213" y="2286000"/>
            <a:ext cx="357187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5715000" y="2928938"/>
            <a:ext cx="357188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f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3429000" y="2571750"/>
            <a:ext cx="50165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 V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 rot="10800000" flipV="1">
            <a:off x="4359275" y="2936875"/>
            <a:ext cx="357188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f</a:t>
            </a:r>
          </a:p>
        </p:txBody>
      </p:sp>
      <p:cxnSp>
        <p:nvCxnSpPr>
          <p:cNvPr id="24591" name="AutoShape 15"/>
          <p:cNvCxnSpPr>
            <a:cxnSpLocks noChangeShapeType="1"/>
          </p:cNvCxnSpPr>
          <p:nvPr/>
        </p:nvCxnSpPr>
        <p:spPr bwMode="auto">
          <a:xfrm>
            <a:off x="428625" y="1714500"/>
            <a:ext cx="1714500" cy="1588"/>
          </a:xfrm>
          <a:prstGeom prst="straightConnector1">
            <a:avLst/>
          </a:prstGeom>
          <a:noFill/>
          <a:ln w="25560">
            <a:solidFill>
              <a:srgbClr val="FF0000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" dur="5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" dur="5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9" dur="5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5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9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0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81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animBg="1"/>
      <p:bldP spid="24583" grpId="0" animBg="1"/>
      <p:bldP spid="2458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298926" y="313531"/>
            <a:ext cx="8201025" cy="174731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3600" dirty="0" smtClean="0">
                <a:solidFill>
                  <a:srgbClr val="000000"/>
                </a:solidFill>
              </a:rPr>
              <a:t>1) </a:t>
            </a:r>
            <a:r>
              <a:rPr lang="en-GB" sz="3600" dirty="0" err="1" smtClean="0">
                <a:solidFill>
                  <a:srgbClr val="000000"/>
                </a:solidFill>
              </a:rPr>
              <a:t>Paprsek</a:t>
            </a:r>
            <a:r>
              <a:rPr lang="en-GB" sz="3600" dirty="0" smtClean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směřující</a:t>
            </a:r>
            <a:r>
              <a:rPr lang="en-GB" sz="3600" dirty="0">
                <a:solidFill>
                  <a:srgbClr val="000000"/>
                </a:solidFill>
              </a:rPr>
              <a:t> do </a:t>
            </a:r>
            <a:r>
              <a:rPr lang="en-GB" sz="3600" dirty="0" err="1">
                <a:solidFill>
                  <a:srgbClr val="000000"/>
                </a:solidFill>
              </a:rPr>
              <a:t>ohniska</a:t>
            </a:r>
            <a:r>
              <a:rPr lang="en-GB" sz="3600" dirty="0">
                <a:solidFill>
                  <a:srgbClr val="000000"/>
                </a:solidFill>
              </a:rPr>
              <a:t> se </a:t>
            </a:r>
            <a:r>
              <a:rPr lang="en-GB" sz="3600" dirty="0" err="1">
                <a:solidFill>
                  <a:srgbClr val="000000"/>
                </a:solidFill>
              </a:rPr>
              <a:t>po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dopadu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na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zrcadlo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odrazí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en-GB" sz="3600" dirty="0">
                <a:solidFill>
                  <a:srgbClr val="000000"/>
                </a:solidFill>
              </a:rPr>
              <a:t> s opt. </a:t>
            </a:r>
            <a:r>
              <a:rPr lang="cs-CZ" sz="3600" dirty="0" smtClean="0">
                <a:solidFill>
                  <a:srgbClr val="000000"/>
                </a:solidFill>
              </a:rPr>
              <a:t>osou</a:t>
            </a:r>
            <a:r>
              <a:rPr lang="cs-CZ" sz="3600" dirty="0" smtClean="0">
                <a:solidFill>
                  <a:srgbClr val="000000"/>
                </a:solidFill>
              </a:rPr>
              <a:t>.</a:t>
            </a:r>
            <a:r>
              <a:rPr lang="en-GB" sz="3600" dirty="0">
                <a:solidFill>
                  <a:srgbClr val="000000"/>
                </a:solidFill>
              </a:rPr>
              <a:t/>
            </a:r>
            <a:br>
              <a:rPr lang="en-GB" sz="3600" dirty="0">
                <a:solidFill>
                  <a:srgbClr val="000000"/>
                </a:solidFill>
              </a:rPr>
            </a:br>
            <a:endParaRPr lang="en-GB" sz="3600" dirty="0">
              <a:solidFill>
                <a:srgbClr val="000000"/>
              </a:solidFill>
            </a:endParaRPr>
          </a:p>
        </p:txBody>
      </p:sp>
      <p:sp>
        <p:nvSpPr>
          <p:cNvPr id="32771" name="Freeform 2"/>
          <p:cNvSpPr>
            <a:spLocks noChangeArrowheads="1"/>
          </p:cNvSpPr>
          <p:nvPr/>
        </p:nvSpPr>
        <p:spPr bwMode="auto">
          <a:xfrm rot="10800000">
            <a:off x="4902200" y="1933575"/>
            <a:ext cx="1571625" cy="3500438"/>
          </a:xfrm>
          <a:custGeom>
            <a:avLst/>
            <a:gdLst>
              <a:gd name="T0" fmla="*/ 905523 w 1571625"/>
              <a:gd name="T1" fmla="*/ 20428 h 3500438"/>
              <a:gd name="T2" fmla="*/ 785813 w 1571625"/>
              <a:gd name="T3" fmla="*/ 1750219 h 3500438"/>
              <a:gd name="T4" fmla="*/ 827253 w 1571625"/>
              <a:gd name="T5" fmla="*/ 3498003 h 3500438"/>
              <a:gd name="T6" fmla="*/ 0 60000 65536"/>
              <a:gd name="T7" fmla="*/ 0 60000 65536"/>
              <a:gd name="T8" fmla="*/ 0 60000 65536"/>
              <a:gd name="T9" fmla="*/ 827253 w 1571625"/>
              <a:gd name="T10" fmla="*/ 20428 h 3500438"/>
              <a:gd name="T11" fmla="*/ 1571625 w 1571625"/>
              <a:gd name="T12" fmla="*/ 3498003 h 350043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71625" h="3500438" stroke="0">
                <a:moveTo>
                  <a:pt x="905523" y="20428"/>
                </a:moveTo>
                <a:lnTo>
                  <a:pt x="905522" y="20428"/>
                </a:lnTo>
                <a:cubicBezTo>
                  <a:pt x="1288766" y="151999"/>
                  <a:pt x="1571625" y="886551"/>
                  <a:pt x="1571625" y="1750219"/>
                </a:cubicBezTo>
                <a:cubicBezTo>
                  <a:pt x="1571625" y="2680974"/>
                  <a:pt x="1244556" y="3448924"/>
                  <a:pt x="827248" y="3498003"/>
                </a:cubicBezTo>
                <a:lnTo>
                  <a:pt x="785813" y="1750219"/>
                </a:lnTo>
                <a:lnTo>
                  <a:pt x="905523" y="20428"/>
                </a:lnTo>
                <a:close/>
              </a:path>
              <a:path w="1571625" h="3500438" fill="none">
                <a:moveTo>
                  <a:pt x="905523" y="20428"/>
                </a:moveTo>
                <a:lnTo>
                  <a:pt x="905522" y="20428"/>
                </a:lnTo>
                <a:cubicBezTo>
                  <a:pt x="1288766" y="151999"/>
                  <a:pt x="1571625" y="886551"/>
                  <a:pt x="1571625" y="1750219"/>
                </a:cubicBezTo>
                <a:cubicBezTo>
                  <a:pt x="1571625" y="2680974"/>
                  <a:pt x="1244556" y="3448924"/>
                  <a:pt x="827248" y="3498003"/>
                </a:cubicBezTo>
              </a:path>
            </a:pathLst>
          </a:custGeom>
          <a:solidFill>
            <a:srgbClr val="FFFFFF">
              <a:alpha val="9804"/>
            </a:srgbClr>
          </a:solidFill>
          <a:ln w="38160">
            <a:solidFill>
              <a:srgbClr val="FFFF00"/>
            </a:solidFill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5844" name="Line 3"/>
          <p:cNvSpPr>
            <a:spLocks noChangeShapeType="1"/>
          </p:cNvSpPr>
          <p:nvPr/>
        </p:nvSpPr>
        <p:spPr bwMode="auto">
          <a:xfrm flipV="1">
            <a:off x="1187451" y="3573015"/>
            <a:ext cx="6984950" cy="48072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45" name="Rectangle 4"/>
          <p:cNvSpPr>
            <a:spLocks noChangeArrowheads="1"/>
          </p:cNvSpPr>
          <p:nvPr/>
        </p:nvSpPr>
        <p:spPr bwMode="auto">
          <a:xfrm>
            <a:off x="7740352" y="3140968"/>
            <a:ext cx="357187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o</a:t>
            </a:r>
          </a:p>
        </p:txBody>
      </p:sp>
      <p:cxnSp>
        <p:nvCxnSpPr>
          <p:cNvPr id="26629" name="AutoShape 5"/>
          <p:cNvCxnSpPr>
            <a:cxnSpLocks noChangeShapeType="1"/>
          </p:cNvCxnSpPr>
          <p:nvPr/>
        </p:nvCxnSpPr>
        <p:spPr bwMode="auto">
          <a:xfrm flipH="1">
            <a:off x="250825" y="4149725"/>
            <a:ext cx="4786313" cy="71438"/>
          </a:xfrm>
          <a:prstGeom prst="straightConnector1">
            <a:avLst/>
          </a:prstGeom>
          <a:noFill/>
          <a:ln w="38160">
            <a:solidFill>
              <a:srgbClr val="0070C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5847" name="Rectangle 6"/>
          <p:cNvSpPr>
            <a:spLocks noChangeArrowheads="1"/>
          </p:cNvSpPr>
          <p:nvPr/>
        </p:nvSpPr>
        <p:spPr bwMode="auto">
          <a:xfrm>
            <a:off x="5973763" y="3644900"/>
            <a:ext cx="2143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35848" name="Rectangle 7"/>
          <p:cNvSpPr>
            <a:spLocks noChangeArrowheads="1"/>
          </p:cNvSpPr>
          <p:nvPr/>
        </p:nvSpPr>
        <p:spPr bwMode="auto">
          <a:xfrm flipV="1">
            <a:off x="7188200" y="3554413"/>
            <a:ext cx="357188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S</a:t>
            </a:r>
          </a:p>
        </p:txBody>
      </p:sp>
      <p:cxnSp>
        <p:nvCxnSpPr>
          <p:cNvPr id="26632" name="AutoShape 8"/>
          <p:cNvCxnSpPr>
            <a:cxnSpLocks noChangeShapeType="1"/>
            <a:endCxn id="26636" idx="0"/>
          </p:cNvCxnSpPr>
          <p:nvPr/>
        </p:nvCxnSpPr>
        <p:spPr bwMode="auto">
          <a:xfrm flipV="1">
            <a:off x="1042988" y="4219575"/>
            <a:ext cx="3862387" cy="1657350"/>
          </a:xfrm>
          <a:prstGeom prst="straightConnector1">
            <a:avLst/>
          </a:prstGeom>
          <a:noFill/>
          <a:ln w="38160">
            <a:solidFill>
              <a:srgbClr val="0070C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35850" name="Line 9"/>
          <p:cNvSpPr>
            <a:spLocks noChangeShapeType="1"/>
          </p:cNvSpPr>
          <p:nvPr/>
        </p:nvSpPr>
        <p:spPr bwMode="auto">
          <a:xfrm flipH="1">
            <a:off x="6257925" y="3430588"/>
            <a:ext cx="4763" cy="357187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51" name="Line 10"/>
          <p:cNvSpPr>
            <a:spLocks noChangeShapeType="1"/>
          </p:cNvSpPr>
          <p:nvPr/>
        </p:nvSpPr>
        <p:spPr bwMode="auto">
          <a:xfrm flipH="1">
            <a:off x="7524328" y="3356992"/>
            <a:ext cx="4763" cy="4286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 flipV="1">
            <a:off x="4905375" y="3575050"/>
            <a:ext cx="1366838" cy="644525"/>
          </a:xfrm>
          <a:prstGeom prst="line">
            <a:avLst/>
          </a:prstGeom>
          <a:noFill/>
          <a:ln w="25560">
            <a:solidFill>
              <a:srgbClr val="0070C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54" name="Rectangle 13"/>
          <p:cNvSpPr>
            <a:spLocks noChangeArrowheads="1"/>
          </p:cNvSpPr>
          <p:nvPr/>
        </p:nvSpPr>
        <p:spPr bwMode="auto">
          <a:xfrm>
            <a:off x="4616450" y="3216275"/>
            <a:ext cx="36036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8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reeform 1"/>
          <p:cNvSpPr>
            <a:spLocks noChangeArrowheads="1"/>
          </p:cNvSpPr>
          <p:nvPr/>
        </p:nvSpPr>
        <p:spPr bwMode="auto">
          <a:xfrm rot="10800000">
            <a:off x="5073650" y="2932113"/>
            <a:ext cx="1500188" cy="3357562"/>
          </a:xfrm>
          <a:custGeom>
            <a:avLst/>
            <a:gdLst>
              <a:gd name="T0" fmla="*/ 864906 w 1500187"/>
              <a:gd name="T1" fmla="*/ 19782 h 3357562"/>
              <a:gd name="T2" fmla="*/ 750095 w 1500187"/>
              <a:gd name="T3" fmla="*/ 1678781 h 3357562"/>
              <a:gd name="T4" fmla="*/ 789843 w 1500187"/>
              <a:gd name="T5" fmla="*/ 3355203 h 3357562"/>
              <a:gd name="T6" fmla="*/ 0 60000 65536"/>
              <a:gd name="T7" fmla="*/ 0 60000 65536"/>
              <a:gd name="T8" fmla="*/ 0 60000 65536"/>
              <a:gd name="T9" fmla="*/ 789842 w 1500187"/>
              <a:gd name="T10" fmla="*/ 19782 h 3357562"/>
              <a:gd name="T11" fmla="*/ 1500187 w 1500187"/>
              <a:gd name="T12" fmla="*/ 3355203 h 33575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0187" h="3357562" stroke="0">
                <a:moveTo>
                  <a:pt x="864905" y="19782"/>
                </a:moveTo>
                <a:lnTo>
                  <a:pt x="864904" y="19782"/>
                </a:lnTo>
                <a:cubicBezTo>
                  <a:pt x="1230481" y="146511"/>
                  <a:pt x="1500187" y="850831"/>
                  <a:pt x="1500187" y="1678781"/>
                </a:cubicBezTo>
                <a:cubicBezTo>
                  <a:pt x="1500187" y="2571380"/>
                  <a:pt x="1188097" y="3307909"/>
                  <a:pt x="789836" y="3355203"/>
                </a:cubicBezTo>
                <a:lnTo>
                  <a:pt x="750094" y="1678781"/>
                </a:lnTo>
                <a:lnTo>
                  <a:pt x="864905" y="19782"/>
                </a:lnTo>
                <a:close/>
              </a:path>
              <a:path w="1500187" h="3357562" fill="none">
                <a:moveTo>
                  <a:pt x="864905" y="19782"/>
                </a:moveTo>
                <a:lnTo>
                  <a:pt x="864904" y="19782"/>
                </a:lnTo>
                <a:cubicBezTo>
                  <a:pt x="1230481" y="146511"/>
                  <a:pt x="1500187" y="850831"/>
                  <a:pt x="1500187" y="1678781"/>
                </a:cubicBezTo>
                <a:cubicBezTo>
                  <a:pt x="1500187" y="2571380"/>
                  <a:pt x="1188097" y="3307909"/>
                  <a:pt x="789836" y="3355203"/>
                </a:cubicBezTo>
              </a:path>
            </a:pathLst>
          </a:custGeom>
          <a:solidFill>
            <a:srgbClr val="FFFFFF">
              <a:alpha val="9804"/>
            </a:srgbClr>
          </a:solidFill>
          <a:ln w="38160">
            <a:solidFill>
              <a:srgbClr val="FFFF00"/>
            </a:solidFill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4819" name="Line 2"/>
          <p:cNvSpPr>
            <a:spLocks noChangeShapeType="1"/>
          </p:cNvSpPr>
          <p:nvPr/>
        </p:nvSpPr>
        <p:spPr bwMode="auto">
          <a:xfrm flipV="1">
            <a:off x="1214438" y="4570413"/>
            <a:ext cx="7000875" cy="49212"/>
          </a:xfrm>
          <a:prstGeom prst="line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7812360" y="4149080"/>
            <a:ext cx="357187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o</a:t>
            </a:r>
          </a:p>
        </p:txBody>
      </p:sp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6000750" y="4714875"/>
            <a:ext cx="21431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34822" name="Rectangle 5"/>
          <p:cNvSpPr>
            <a:spLocks noChangeArrowheads="1"/>
          </p:cNvSpPr>
          <p:nvPr/>
        </p:nvSpPr>
        <p:spPr bwMode="auto">
          <a:xfrm flipV="1">
            <a:off x="7215188" y="4624388"/>
            <a:ext cx="28575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S</a:t>
            </a:r>
          </a:p>
        </p:txBody>
      </p:sp>
      <p:sp>
        <p:nvSpPr>
          <p:cNvPr id="34823" name="Line 6"/>
          <p:cNvSpPr>
            <a:spLocks noChangeShapeType="1"/>
          </p:cNvSpPr>
          <p:nvPr/>
        </p:nvSpPr>
        <p:spPr bwMode="auto">
          <a:xfrm flipH="1">
            <a:off x="6213475" y="4429125"/>
            <a:ext cx="4763" cy="3571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4824" name="Line 7"/>
          <p:cNvSpPr>
            <a:spLocks noChangeShapeType="1"/>
          </p:cNvSpPr>
          <p:nvPr/>
        </p:nvSpPr>
        <p:spPr bwMode="auto">
          <a:xfrm flipH="1">
            <a:off x="7499350" y="4357688"/>
            <a:ext cx="4763" cy="4286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cxnSp>
        <p:nvCxnSpPr>
          <p:cNvPr id="25608" name="AutoShape 8"/>
          <p:cNvCxnSpPr>
            <a:cxnSpLocks noChangeShapeType="1"/>
          </p:cNvCxnSpPr>
          <p:nvPr/>
        </p:nvCxnSpPr>
        <p:spPr bwMode="auto">
          <a:xfrm>
            <a:off x="428625" y="3357563"/>
            <a:ext cx="4929188" cy="1587"/>
          </a:xfrm>
          <a:prstGeom prst="straightConnector1">
            <a:avLst/>
          </a:prstGeom>
          <a:noFill/>
          <a:ln w="381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5609" name="AutoShape 9"/>
          <p:cNvCxnSpPr>
            <a:cxnSpLocks noChangeShapeType="1"/>
          </p:cNvCxnSpPr>
          <p:nvPr/>
        </p:nvCxnSpPr>
        <p:spPr bwMode="auto">
          <a:xfrm flipH="1" flipV="1">
            <a:off x="3643313" y="1357313"/>
            <a:ext cx="1714500" cy="2000250"/>
          </a:xfrm>
          <a:prstGeom prst="straightConnector1">
            <a:avLst/>
          </a:prstGeom>
          <a:noFill/>
          <a:ln w="381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5357813" y="3357563"/>
            <a:ext cx="857250" cy="1214437"/>
          </a:xfrm>
          <a:prstGeom prst="line">
            <a:avLst/>
          </a:prstGeom>
          <a:noFill/>
          <a:ln w="25560">
            <a:solidFill>
              <a:srgbClr val="00B05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0" y="357188"/>
            <a:ext cx="9144000" cy="1922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3600" dirty="0" smtClean="0">
                <a:solidFill>
                  <a:srgbClr val="000000"/>
                </a:solidFill>
                <a:latin typeface="+mj-lt"/>
              </a:rPr>
              <a:t>2) </a:t>
            </a:r>
            <a:r>
              <a:rPr lang="en-GB" sz="3600" dirty="0" err="1" smtClean="0">
                <a:solidFill>
                  <a:srgbClr val="000000"/>
                </a:solidFill>
                <a:latin typeface="+mj-lt"/>
              </a:rPr>
              <a:t>Paprsek</a:t>
            </a:r>
            <a:r>
              <a:rPr lang="en-GB" sz="3600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GB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en-GB" sz="3600" dirty="0">
                <a:solidFill>
                  <a:srgbClr val="000000"/>
                </a:solidFill>
                <a:latin typeface="+mj-lt"/>
              </a:rPr>
              <a:t> s </a:t>
            </a:r>
            <a:r>
              <a:rPr lang="en-GB" sz="3600" dirty="0" err="1">
                <a:solidFill>
                  <a:srgbClr val="000000"/>
                </a:solidFill>
                <a:latin typeface="+mj-lt"/>
              </a:rPr>
              <a:t>opt.osou</a:t>
            </a:r>
            <a:r>
              <a:rPr lang="en-GB" sz="3600" dirty="0">
                <a:solidFill>
                  <a:srgbClr val="000000"/>
                </a:solidFill>
                <a:latin typeface="+mj-lt"/>
              </a:rPr>
              <a:t> se </a:t>
            </a:r>
            <a:r>
              <a:rPr lang="en-GB" sz="3600" dirty="0" err="1">
                <a:solidFill>
                  <a:srgbClr val="000000"/>
                </a:solidFill>
                <a:latin typeface="+mj-lt"/>
              </a:rPr>
              <a:t>po</a:t>
            </a:r>
            <a:r>
              <a:rPr lang="en-GB" sz="36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GB" sz="3600" dirty="0" err="1">
                <a:solidFill>
                  <a:srgbClr val="000000"/>
                </a:solidFill>
                <a:latin typeface="+mj-lt"/>
              </a:rPr>
              <a:t>dopadu</a:t>
            </a:r>
            <a:r>
              <a:rPr lang="en-GB" sz="36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GB" sz="3600" dirty="0" err="1">
                <a:solidFill>
                  <a:srgbClr val="000000"/>
                </a:solidFill>
                <a:latin typeface="+mj-lt"/>
              </a:rPr>
              <a:t>na</a:t>
            </a:r>
            <a:r>
              <a:rPr lang="en-GB" sz="36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GB" sz="3600" dirty="0" err="1">
                <a:solidFill>
                  <a:srgbClr val="000000"/>
                </a:solidFill>
                <a:latin typeface="+mj-lt"/>
              </a:rPr>
              <a:t>zrcadlo</a:t>
            </a:r>
            <a:r>
              <a:rPr lang="en-GB" sz="36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GB" sz="3600" dirty="0" err="1">
                <a:solidFill>
                  <a:srgbClr val="000000"/>
                </a:solidFill>
                <a:latin typeface="+mj-lt"/>
              </a:rPr>
              <a:t>odrazí</a:t>
            </a:r>
            <a:r>
              <a:rPr lang="en-GB" sz="36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GB" sz="3600" dirty="0" err="1">
                <a:solidFill>
                  <a:srgbClr val="000000"/>
                </a:solidFill>
                <a:latin typeface="+mj-lt"/>
              </a:rPr>
              <a:t>tak</a:t>
            </a:r>
            <a:r>
              <a:rPr lang="en-GB" sz="36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GB" sz="3600" dirty="0" err="1">
                <a:solidFill>
                  <a:srgbClr val="000000"/>
                </a:solidFill>
                <a:latin typeface="+mj-lt"/>
              </a:rPr>
              <a:t>jako</a:t>
            </a:r>
            <a:r>
              <a:rPr lang="en-GB" sz="3600" dirty="0">
                <a:solidFill>
                  <a:srgbClr val="000000"/>
                </a:solidFill>
                <a:latin typeface="+mj-lt"/>
              </a:rPr>
              <a:t> by </a:t>
            </a:r>
            <a:r>
              <a:rPr lang="en-GB" sz="3600" dirty="0" err="1">
                <a:solidFill>
                  <a:srgbClr val="000000"/>
                </a:solidFill>
                <a:latin typeface="+mj-lt"/>
              </a:rPr>
              <a:t>vycházel</a:t>
            </a:r>
            <a:r>
              <a:rPr lang="en-GB" sz="3600" dirty="0">
                <a:solidFill>
                  <a:srgbClr val="000000"/>
                </a:solidFill>
                <a:latin typeface="+mj-lt"/>
              </a:rPr>
              <a:t> z </a:t>
            </a:r>
            <a:r>
              <a:rPr lang="en-GB" sz="3600" dirty="0" err="1">
                <a:solidFill>
                  <a:srgbClr val="000000"/>
                </a:solidFill>
                <a:latin typeface="+mj-lt"/>
              </a:rPr>
              <a:t>ohniska</a:t>
            </a:r>
            <a:r>
              <a:rPr lang="en-GB" sz="3600" dirty="0">
                <a:solidFill>
                  <a:srgbClr val="000000"/>
                </a:solidFill>
                <a:latin typeface="+mj-lt"/>
              </a:rPr>
              <a:t> F.</a:t>
            </a:r>
          </a:p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4829" name="Rectangle 12"/>
          <p:cNvSpPr>
            <a:spLocks noChangeArrowheads="1"/>
          </p:cNvSpPr>
          <p:nvPr/>
        </p:nvSpPr>
        <p:spPr bwMode="auto">
          <a:xfrm>
            <a:off x="4716463" y="4221163"/>
            <a:ext cx="36036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8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142875" y="152400"/>
            <a:ext cx="8786813" cy="1738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3600" dirty="0" smtClean="0">
                <a:solidFill>
                  <a:srgbClr val="000000"/>
                </a:solidFill>
              </a:rPr>
              <a:t>3) </a:t>
            </a:r>
            <a:r>
              <a:rPr lang="en-GB" sz="3600" dirty="0" err="1" smtClean="0">
                <a:solidFill>
                  <a:srgbClr val="000000"/>
                </a:solidFill>
              </a:rPr>
              <a:t>Paprsek</a:t>
            </a:r>
            <a:r>
              <a:rPr lang="en-GB" sz="3600" dirty="0" smtClean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směřující</a:t>
            </a:r>
            <a:r>
              <a:rPr lang="en-GB" sz="3600" dirty="0">
                <a:solidFill>
                  <a:srgbClr val="000000"/>
                </a:solidFill>
              </a:rPr>
              <a:t> do </a:t>
            </a:r>
            <a:r>
              <a:rPr lang="en-GB" sz="3600" dirty="0" err="1">
                <a:solidFill>
                  <a:srgbClr val="000000"/>
                </a:solidFill>
              </a:rPr>
              <a:t>středu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křivosti</a:t>
            </a:r>
            <a:r>
              <a:rPr lang="en-GB" sz="3600" dirty="0">
                <a:solidFill>
                  <a:srgbClr val="000000"/>
                </a:solidFill>
              </a:rPr>
              <a:t> se </a:t>
            </a:r>
            <a:r>
              <a:rPr lang="en-GB" sz="3600" dirty="0" err="1">
                <a:solidFill>
                  <a:srgbClr val="000000"/>
                </a:solidFill>
              </a:rPr>
              <a:t>po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dopadu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na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zrcadlo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odrazí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stejným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směrem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>
                <a:solidFill>
                  <a:srgbClr val="000000"/>
                </a:solidFill>
              </a:rPr>
              <a:t>zpět</a:t>
            </a:r>
            <a:r>
              <a:rPr lang="en-GB" sz="36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3795" name="Freeform 2"/>
          <p:cNvSpPr>
            <a:spLocks noChangeArrowheads="1"/>
          </p:cNvSpPr>
          <p:nvPr/>
        </p:nvSpPr>
        <p:spPr bwMode="auto">
          <a:xfrm rot="10800000">
            <a:off x="4929188" y="2146300"/>
            <a:ext cx="1571625" cy="3500438"/>
          </a:xfrm>
          <a:custGeom>
            <a:avLst/>
            <a:gdLst>
              <a:gd name="T0" fmla="*/ 905523 w 1571625"/>
              <a:gd name="T1" fmla="*/ 20428 h 3500438"/>
              <a:gd name="T2" fmla="*/ 785813 w 1571625"/>
              <a:gd name="T3" fmla="*/ 1750219 h 3500438"/>
              <a:gd name="T4" fmla="*/ 827253 w 1571625"/>
              <a:gd name="T5" fmla="*/ 3498003 h 3500438"/>
              <a:gd name="T6" fmla="*/ 0 60000 65536"/>
              <a:gd name="T7" fmla="*/ 0 60000 65536"/>
              <a:gd name="T8" fmla="*/ 0 60000 65536"/>
              <a:gd name="T9" fmla="*/ 827253 w 1571625"/>
              <a:gd name="T10" fmla="*/ 20428 h 3500438"/>
              <a:gd name="T11" fmla="*/ 1571625 w 1571625"/>
              <a:gd name="T12" fmla="*/ 3498003 h 350043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71625" h="3500438" stroke="0">
                <a:moveTo>
                  <a:pt x="905523" y="20428"/>
                </a:moveTo>
                <a:lnTo>
                  <a:pt x="905522" y="20428"/>
                </a:lnTo>
                <a:cubicBezTo>
                  <a:pt x="1288766" y="151999"/>
                  <a:pt x="1571625" y="886551"/>
                  <a:pt x="1571625" y="1750219"/>
                </a:cubicBezTo>
                <a:cubicBezTo>
                  <a:pt x="1571625" y="2680974"/>
                  <a:pt x="1244556" y="3448924"/>
                  <a:pt x="827248" y="3498003"/>
                </a:cubicBezTo>
                <a:lnTo>
                  <a:pt x="785813" y="1750219"/>
                </a:lnTo>
                <a:lnTo>
                  <a:pt x="905523" y="20428"/>
                </a:lnTo>
                <a:close/>
              </a:path>
              <a:path w="1571625" h="3500438" fill="none">
                <a:moveTo>
                  <a:pt x="905523" y="20428"/>
                </a:moveTo>
                <a:lnTo>
                  <a:pt x="905522" y="20428"/>
                </a:lnTo>
                <a:cubicBezTo>
                  <a:pt x="1288766" y="151999"/>
                  <a:pt x="1571625" y="886551"/>
                  <a:pt x="1571625" y="1750219"/>
                </a:cubicBezTo>
                <a:cubicBezTo>
                  <a:pt x="1571625" y="2680974"/>
                  <a:pt x="1244556" y="3448924"/>
                  <a:pt x="827248" y="3498003"/>
                </a:cubicBezTo>
              </a:path>
            </a:pathLst>
          </a:custGeom>
          <a:solidFill>
            <a:srgbClr val="FFFFFF">
              <a:alpha val="9804"/>
            </a:srgbClr>
          </a:solidFill>
          <a:ln w="38160">
            <a:solidFill>
              <a:srgbClr val="FFFF00"/>
            </a:solidFill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6868" name="Line 3"/>
          <p:cNvSpPr>
            <a:spLocks noChangeShapeType="1"/>
          </p:cNvSpPr>
          <p:nvPr/>
        </p:nvSpPr>
        <p:spPr bwMode="auto">
          <a:xfrm flipV="1">
            <a:off x="1143000" y="3856038"/>
            <a:ext cx="7000875" cy="49212"/>
          </a:xfrm>
          <a:prstGeom prst="line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869" name="Rectangle 4"/>
          <p:cNvSpPr>
            <a:spLocks noChangeArrowheads="1"/>
          </p:cNvSpPr>
          <p:nvPr/>
        </p:nvSpPr>
        <p:spPr bwMode="auto">
          <a:xfrm>
            <a:off x="7740352" y="3429000"/>
            <a:ext cx="357187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o</a:t>
            </a:r>
          </a:p>
        </p:txBody>
      </p:sp>
      <p:sp>
        <p:nvSpPr>
          <p:cNvPr id="36870" name="Rectangle 5"/>
          <p:cNvSpPr>
            <a:spLocks noChangeArrowheads="1"/>
          </p:cNvSpPr>
          <p:nvPr/>
        </p:nvSpPr>
        <p:spPr bwMode="auto">
          <a:xfrm>
            <a:off x="5929313" y="3929063"/>
            <a:ext cx="2143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36871" name="Rectangle 6"/>
          <p:cNvSpPr>
            <a:spLocks noChangeArrowheads="1"/>
          </p:cNvSpPr>
          <p:nvPr/>
        </p:nvSpPr>
        <p:spPr bwMode="auto">
          <a:xfrm flipV="1">
            <a:off x="7143750" y="3838575"/>
            <a:ext cx="357188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S</a:t>
            </a:r>
          </a:p>
        </p:txBody>
      </p:sp>
      <p:sp>
        <p:nvSpPr>
          <p:cNvPr id="36872" name="Line 7"/>
          <p:cNvSpPr>
            <a:spLocks noChangeShapeType="1"/>
          </p:cNvSpPr>
          <p:nvPr/>
        </p:nvSpPr>
        <p:spPr bwMode="auto">
          <a:xfrm flipH="1">
            <a:off x="6213475" y="3714750"/>
            <a:ext cx="4763" cy="3571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873" name="Line 8"/>
          <p:cNvSpPr>
            <a:spLocks noChangeShapeType="1"/>
          </p:cNvSpPr>
          <p:nvPr/>
        </p:nvSpPr>
        <p:spPr bwMode="auto">
          <a:xfrm flipH="1">
            <a:off x="7499350" y="3643313"/>
            <a:ext cx="4763" cy="4286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874" name="Text Box 9"/>
          <p:cNvSpPr txBox="1">
            <a:spLocks noChangeArrowheads="1"/>
          </p:cNvSpPr>
          <p:nvPr/>
        </p:nvSpPr>
        <p:spPr bwMode="auto">
          <a:xfrm>
            <a:off x="866775" y="438150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cxnSp>
        <p:nvCxnSpPr>
          <p:cNvPr id="27658" name="AutoShape 10"/>
          <p:cNvCxnSpPr>
            <a:cxnSpLocks noChangeShapeType="1"/>
          </p:cNvCxnSpPr>
          <p:nvPr/>
        </p:nvCxnSpPr>
        <p:spPr bwMode="auto">
          <a:xfrm flipH="1" flipV="1">
            <a:off x="251522" y="1772816"/>
            <a:ext cx="4752526" cy="1296144"/>
          </a:xfrm>
          <a:prstGeom prst="straightConnector1">
            <a:avLst/>
          </a:prstGeom>
          <a:noFill/>
          <a:ln w="38160">
            <a:solidFill>
              <a:schemeClr val="accent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7659" name="AutoShape 11"/>
          <p:cNvCxnSpPr>
            <a:cxnSpLocks noChangeShapeType="1"/>
          </p:cNvCxnSpPr>
          <p:nvPr/>
        </p:nvCxnSpPr>
        <p:spPr bwMode="auto">
          <a:xfrm>
            <a:off x="467544" y="1844824"/>
            <a:ext cx="4594994" cy="1268264"/>
          </a:xfrm>
          <a:prstGeom prst="straightConnector1">
            <a:avLst/>
          </a:prstGeom>
          <a:noFill/>
          <a:ln w="38160">
            <a:solidFill>
              <a:srgbClr val="FF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5072063" y="3143250"/>
            <a:ext cx="2428875" cy="714375"/>
          </a:xfrm>
          <a:prstGeom prst="line">
            <a:avLst/>
          </a:prstGeom>
          <a:noFill/>
          <a:ln w="25560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879" name="Rectangle 14"/>
          <p:cNvSpPr>
            <a:spLocks noChangeArrowheads="1"/>
          </p:cNvSpPr>
          <p:nvPr/>
        </p:nvSpPr>
        <p:spPr bwMode="auto">
          <a:xfrm>
            <a:off x="4572000" y="3500438"/>
            <a:ext cx="43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 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8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/>
        </p:nvSpPr>
        <p:spPr bwMode="auto">
          <a:xfrm>
            <a:off x="250825" y="115888"/>
            <a:ext cx="8201025" cy="836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dirty="0" err="1">
                <a:solidFill>
                  <a:srgbClr val="000000"/>
                </a:solidFill>
              </a:rPr>
              <a:t>Význačné</a:t>
            </a:r>
            <a:r>
              <a:rPr lang="en-GB" sz="3600" dirty="0">
                <a:solidFill>
                  <a:srgbClr val="000000"/>
                </a:solidFill>
              </a:rPr>
              <a:t> </a:t>
            </a:r>
            <a:r>
              <a:rPr lang="en-GB" sz="3600" dirty="0" err="1" smtClean="0">
                <a:solidFill>
                  <a:srgbClr val="000000"/>
                </a:solidFill>
              </a:rPr>
              <a:t>paprsky</a:t>
            </a:r>
            <a:r>
              <a:rPr lang="cs-CZ" sz="3600" dirty="0" smtClean="0">
                <a:solidFill>
                  <a:srgbClr val="000000"/>
                </a:solidFill>
              </a:rPr>
              <a:t> - </a:t>
            </a:r>
            <a:r>
              <a:rPr lang="cs-CZ" sz="3600" dirty="0" smtClean="0">
                <a:solidFill>
                  <a:srgbClr val="000000"/>
                </a:solidFill>
              </a:rPr>
              <a:t>souhrn</a:t>
            </a:r>
            <a:endParaRPr lang="en-GB" sz="3600" dirty="0">
              <a:solidFill>
                <a:srgbClr val="000000"/>
              </a:solidFill>
            </a:endParaRPr>
          </a:p>
        </p:txBody>
      </p:sp>
      <p:sp>
        <p:nvSpPr>
          <p:cNvPr id="34819" name="Freeform 2"/>
          <p:cNvSpPr>
            <a:spLocks noChangeArrowheads="1"/>
          </p:cNvSpPr>
          <p:nvPr/>
        </p:nvSpPr>
        <p:spPr bwMode="auto">
          <a:xfrm rot="10800000">
            <a:off x="4929188" y="2146300"/>
            <a:ext cx="1571625" cy="3500438"/>
          </a:xfrm>
          <a:custGeom>
            <a:avLst/>
            <a:gdLst>
              <a:gd name="T0" fmla="*/ 905523 w 1571625"/>
              <a:gd name="T1" fmla="*/ 20428 h 3500438"/>
              <a:gd name="T2" fmla="*/ 785813 w 1571625"/>
              <a:gd name="T3" fmla="*/ 1750219 h 3500438"/>
              <a:gd name="T4" fmla="*/ 827253 w 1571625"/>
              <a:gd name="T5" fmla="*/ 3498003 h 3500438"/>
              <a:gd name="T6" fmla="*/ 0 60000 65536"/>
              <a:gd name="T7" fmla="*/ 0 60000 65536"/>
              <a:gd name="T8" fmla="*/ 0 60000 65536"/>
              <a:gd name="T9" fmla="*/ 827253 w 1571625"/>
              <a:gd name="T10" fmla="*/ 20428 h 3500438"/>
              <a:gd name="T11" fmla="*/ 1571625 w 1571625"/>
              <a:gd name="T12" fmla="*/ 3498003 h 350043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71625" h="3500438" stroke="0">
                <a:moveTo>
                  <a:pt x="905523" y="20428"/>
                </a:moveTo>
                <a:lnTo>
                  <a:pt x="905522" y="20428"/>
                </a:lnTo>
                <a:cubicBezTo>
                  <a:pt x="1288766" y="151999"/>
                  <a:pt x="1571625" y="886551"/>
                  <a:pt x="1571625" y="1750219"/>
                </a:cubicBezTo>
                <a:cubicBezTo>
                  <a:pt x="1571625" y="2680974"/>
                  <a:pt x="1244556" y="3448924"/>
                  <a:pt x="827248" y="3498003"/>
                </a:cubicBezTo>
                <a:lnTo>
                  <a:pt x="785813" y="1750219"/>
                </a:lnTo>
                <a:lnTo>
                  <a:pt x="905523" y="20428"/>
                </a:lnTo>
                <a:close/>
              </a:path>
              <a:path w="1571625" h="3500438" fill="none">
                <a:moveTo>
                  <a:pt x="905523" y="20428"/>
                </a:moveTo>
                <a:lnTo>
                  <a:pt x="905522" y="20428"/>
                </a:lnTo>
                <a:cubicBezTo>
                  <a:pt x="1288766" y="151999"/>
                  <a:pt x="1571625" y="886551"/>
                  <a:pt x="1571625" y="1750219"/>
                </a:cubicBezTo>
                <a:cubicBezTo>
                  <a:pt x="1571625" y="2680974"/>
                  <a:pt x="1244556" y="3448924"/>
                  <a:pt x="827248" y="3498003"/>
                </a:cubicBezTo>
              </a:path>
            </a:pathLst>
          </a:custGeom>
          <a:solidFill>
            <a:srgbClr val="FFFFFF">
              <a:alpha val="9804"/>
            </a:srgbClr>
          </a:solidFill>
          <a:ln w="38160">
            <a:solidFill>
              <a:srgbClr val="FFFF00"/>
            </a:solidFill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7892" name="Line 3"/>
          <p:cNvSpPr>
            <a:spLocks noChangeShapeType="1"/>
          </p:cNvSpPr>
          <p:nvPr/>
        </p:nvSpPr>
        <p:spPr bwMode="auto">
          <a:xfrm flipV="1">
            <a:off x="1143000" y="3856038"/>
            <a:ext cx="7000875" cy="49212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7668344" y="3356992"/>
            <a:ext cx="357187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o</a:t>
            </a:r>
          </a:p>
        </p:txBody>
      </p:sp>
      <p:cxnSp>
        <p:nvCxnSpPr>
          <p:cNvPr id="28677" name="AutoShape 5"/>
          <p:cNvCxnSpPr>
            <a:cxnSpLocks noChangeShapeType="1"/>
          </p:cNvCxnSpPr>
          <p:nvPr/>
        </p:nvCxnSpPr>
        <p:spPr bwMode="auto">
          <a:xfrm flipH="1">
            <a:off x="285750" y="4643438"/>
            <a:ext cx="4786313" cy="71437"/>
          </a:xfrm>
          <a:prstGeom prst="straightConnector1">
            <a:avLst/>
          </a:prstGeom>
          <a:noFill/>
          <a:ln w="38160">
            <a:solidFill>
              <a:srgbClr val="0070C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7895" name="Rectangle 6"/>
          <p:cNvSpPr>
            <a:spLocks noChangeArrowheads="1"/>
          </p:cNvSpPr>
          <p:nvPr/>
        </p:nvSpPr>
        <p:spPr bwMode="auto">
          <a:xfrm>
            <a:off x="5929313" y="3929063"/>
            <a:ext cx="2143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37896" name="Rectangle 7"/>
          <p:cNvSpPr>
            <a:spLocks noChangeArrowheads="1"/>
          </p:cNvSpPr>
          <p:nvPr/>
        </p:nvSpPr>
        <p:spPr bwMode="auto">
          <a:xfrm flipV="1">
            <a:off x="7143750" y="3838575"/>
            <a:ext cx="357188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S</a:t>
            </a:r>
          </a:p>
        </p:txBody>
      </p:sp>
      <p:cxnSp>
        <p:nvCxnSpPr>
          <p:cNvPr id="28680" name="AutoShape 8"/>
          <p:cNvCxnSpPr>
            <a:cxnSpLocks noChangeShapeType="1"/>
          </p:cNvCxnSpPr>
          <p:nvPr/>
        </p:nvCxnSpPr>
        <p:spPr bwMode="auto">
          <a:xfrm flipV="1">
            <a:off x="1403648" y="4643438"/>
            <a:ext cx="3668415" cy="2025922"/>
          </a:xfrm>
          <a:prstGeom prst="straightConnector1">
            <a:avLst/>
          </a:prstGeom>
          <a:noFill/>
          <a:ln w="38160">
            <a:solidFill>
              <a:srgbClr val="0070C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7898" name="Line 9"/>
          <p:cNvSpPr>
            <a:spLocks noChangeShapeType="1"/>
          </p:cNvSpPr>
          <p:nvPr/>
        </p:nvSpPr>
        <p:spPr bwMode="auto">
          <a:xfrm flipH="1">
            <a:off x="6213475" y="3714750"/>
            <a:ext cx="4763" cy="3571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7899" name="Line 10"/>
          <p:cNvSpPr>
            <a:spLocks noChangeShapeType="1"/>
          </p:cNvSpPr>
          <p:nvPr/>
        </p:nvSpPr>
        <p:spPr bwMode="auto">
          <a:xfrm flipH="1">
            <a:off x="7499350" y="3643313"/>
            <a:ext cx="4763" cy="4286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cxnSp>
        <p:nvCxnSpPr>
          <p:cNvPr id="28684" name="AutoShape 12"/>
          <p:cNvCxnSpPr>
            <a:cxnSpLocks noChangeShapeType="1"/>
          </p:cNvCxnSpPr>
          <p:nvPr/>
        </p:nvCxnSpPr>
        <p:spPr bwMode="auto">
          <a:xfrm flipH="1" flipV="1">
            <a:off x="428625" y="1857375"/>
            <a:ext cx="4500563" cy="1143000"/>
          </a:xfrm>
          <a:prstGeom prst="straightConnector1">
            <a:avLst/>
          </a:prstGeom>
          <a:noFill/>
          <a:ln w="38160">
            <a:solidFill>
              <a:srgbClr val="FF0000"/>
            </a:solidFill>
            <a:miter lim="800000"/>
            <a:headEnd/>
            <a:tailEnd type="triangle" w="med" len="med"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</p:cxnSp>
      <p:cxnSp>
        <p:nvCxnSpPr>
          <p:cNvPr id="28685" name="AutoShape 13"/>
          <p:cNvCxnSpPr>
            <a:cxnSpLocks noChangeShapeType="1"/>
          </p:cNvCxnSpPr>
          <p:nvPr/>
        </p:nvCxnSpPr>
        <p:spPr bwMode="auto">
          <a:xfrm>
            <a:off x="428625" y="1857375"/>
            <a:ext cx="4633913" cy="1184275"/>
          </a:xfrm>
          <a:prstGeom prst="straightConnector1">
            <a:avLst/>
          </a:prstGeom>
          <a:noFill/>
          <a:ln w="38160">
            <a:solidFill>
              <a:srgbClr val="FF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8686" name="AutoShape 14"/>
          <p:cNvCxnSpPr>
            <a:cxnSpLocks noChangeShapeType="1"/>
          </p:cNvCxnSpPr>
          <p:nvPr/>
        </p:nvCxnSpPr>
        <p:spPr bwMode="auto">
          <a:xfrm>
            <a:off x="357188" y="2500313"/>
            <a:ext cx="4929187" cy="1587"/>
          </a:xfrm>
          <a:prstGeom prst="straightConnector1">
            <a:avLst/>
          </a:prstGeom>
          <a:noFill/>
          <a:ln w="381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8687" name="AutoShape 15"/>
          <p:cNvCxnSpPr>
            <a:cxnSpLocks noChangeShapeType="1"/>
          </p:cNvCxnSpPr>
          <p:nvPr/>
        </p:nvCxnSpPr>
        <p:spPr bwMode="auto">
          <a:xfrm flipH="1" flipV="1">
            <a:off x="4067944" y="1052736"/>
            <a:ext cx="1139056" cy="1423764"/>
          </a:xfrm>
          <a:prstGeom prst="straightConnector1">
            <a:avLst/>
          </a:prstGeom>
          <a:noFill/>
          <a:ln w="381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8688" name="Line 16"/>
          <p:cNvSpPr>
            <a:spLocks noChangeShapeType="1"/>
          </p:cNvSpPr>
          <p:nvPr/>
        </p:nvSpPr>
        <p:spPr bwMode="auto">
          <a:xfrm>
            <a:off x="5286375" y="2571750"/>
            <a:ext cx="928688" cy="1285875"/>
          </a:xfrm>
          <a:prstGeom prst="line">
            <a:avLst/>
          </a:prstGeom>
          <a:noFill/>
          <a:ln w="25560">
            <a:solidFill>
              <a:srgbClr val="00B05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V="1">
            <a:off x="5000625" y="3856038"/>
            <a:ext cx="1214438" cy="788987"/>
          </a:xfrm>
          <a:prstGeom prst="line">
            <a:avLst/>
          </a:prstGeom>
          <a:noFill/>
          <a:ln w="25560">
            <a:solidFill>
              <a:srgbClr val="0070C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>
            <a:off x="5143500" y="3071813"/>
            <a:ext cx="2428875" cy="785812"/>
          </a:xfrm>
          <a:prstGeom prst="line">
            <a:avLst/>
          </a:prstGeom>
          <a:noFill/>
          <a:ln w="25560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7908" name="Rectangle 19"/>
          <p:cNvSpPr>
            <a:spLocks noChangeArrowheads="1"/>
          </p:cNvSpPr>
          <p:nvPr/>
        </p:nvSpPr>
        <p:spPr bwMode="auto">
          <a:xfrm>
            <a:off x="4643438" y="3500438"/>
            <a:ext cx="36036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3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8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9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34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5" dur="5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0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8" grpId="0" animBg="1"/>
      <p:bldP spid="28689" grpId="0" animBg="1"/>
      <p:bldP spid="2869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250825" y="476250"/>
            <a:ext cx="8640763" cy="504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>
                <a:srgbClr val="00B050"/>
              </a:buClr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sng">
                <a:solidFill>
                  <a:srgbClr val="00B050"/>
                </a:solidFill>
                <a:latin typeface="Calibri" pitchFamily="34" charset="0"/>
              </a:rPr>
              <a:t/>
            </a:r>
            <a:br>
              <a:rPr lang="en-GB" sz="4400" b="1" u="sng">
                <a:solidFill>
                  <a:srgbClr val="00B050"/>
                </a:solidFill>
                <a:latin typeface="Calibri" pitchFamily="34" charset="0"/>
              </a:rPr>
            </a:br>
            <a:endParaRPr lang="en-GB" sz="4400" b="1" u="sng">
              <a:solidFill>
                <a:srgbClr val="00B050"/>
              </a:solidFill>
              <a:latin typeface="Calibri" pitchFamily="34" charset="0"/>
            </a:endParaRPr>
          </a:p>
          <a:p>
            <a:pPr>
              <a:lnSpc>
                <a:spcPct val="100000"/>
              </a:lnSpc>
              <a:buClr>
                <a:srgbClr val="00B050"/>
              </a:buClr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sng">
                <a:solidFill>
                  <a:srgbClr val="00B050"/>
                </a:solidFill>
                <a:latin typeface="Calibri" pitchFamily="34" charset="0"/>
              </a:rPr>
              <a:t>Zobrazení vypuklým zrcadlem – 1 poloha</a:t>
            </a:r>
            <a:r>
              <a:rPr lang="en-GB" sz="4400" b="1" u="sng">
                <a:solidFill>
                  <a:srgbClr val="00B050"/>
                </a:solidFill>
                <a:latin typeface="Calibri" pitchFamily="34" charset="0"/>
              </a:rPr>
              <a:t/>
            </a:r>
            <a:br>
              <a:rPr lang="en-GB" sz="4400" b="1" u="sng">
                <a:solidFill>
                  <a:srgbClr val="00B050"/>
                </a:solidFill>
                <a:latin typeface="Calibri" pitchFamily="34" charset="0"/>
              </a:rPr>
            </a:br>
            <a:r>
              <a:rPr lang="en-GB" sz="4400">
                <a:solidFill>
                  <a:srgbClr val="000000"/>
                </a:solidFill>
                <a:latin typeface="Calibri" pitchFamily="34" charset="0"/>
              </a:rPr>
              <a:t>     </a:t>
            </a:r>
            <a:br>
              <a:rPr lang="en-GB" sz="4400">
                <a:solidFill>
                  <a:srgbClr val="000000"/>
                </a:solidFill>
                <a:latin typeface="Calibri" pitchFamily="34" charset="0"/>
              </a:rPr>
            </a:br>
            <a:endParaRPr lang="en-GB" sz="44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8915" name="Rectangle 2"/>
          <p:cNvSpPr>
            <a:spLocks noChangeArrowheads="1"/>
          </p:cNvSpPr>
          <p:nvPr/>
        </p:nvSpPr>
        <p:spPr bwMode="auto">
          <a:xfrm>
            <a:off x="685800" y="3613150"/>
            <a:ext cx="314325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o</a:t>
            </a:r>
          </a:p>
        </p:txBody>
      </p:sp>
      <p:sp>
        <p:nvSpPr>
          <p:cNvPr id="38916" name="Rectangle 3"/>
          <p:cNvSpPr>
            <a:spLocks noChangeArrowheads="1"/>
          </p:cNvSpPr>
          <p:nvPr/>
        </p:nvSpPr>
        <p:spPr bwMode="auto">
          <a:xfrm>
            <a:off x="5940425" y="3613150"/>
            <a:ext cx="433388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 rot="10800000" flipV="1">
            <a:off x="7524750" y="3543300"/>
            <a:ext cx="4318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S</a:t>
            </a:r>
          </a:p>
        </p:txBody>
      </p:sp>
      <p:sp>
        <p:nvSpPr>
          <p:cNvPr id="38918" name="Line 5"/>
          <p:cNvSpPr>
            <a:spLocks noChangeShapeType="1"/>
          </p:cNvSpPr>
          <p:nvPr/>
        </p:nvSpPr>
        <p:spPr bwMode="auto">
          <a:xfrm flipH="1">
            <a:off x="5867400" y="3324225"/>
            <a:ext cx="4763" cy="50482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8919" name="Line 6"/>
          <p:cNvSpPr>
            <a:spLocks noChangeShapeType="1"/>
          </p:cNvSpPr>
          <p:nvPr/>
        </p:nvSpPr>
        <p:spPr bwMode="auto">
          <a:xfrm flipH="1">
            <a:off x="7378700" y="3324225"/>
            <a:ext cx="4763" cy="431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cxnSp>
        <p:nvCxnSpPr>
          <p:cNvPr id="29703" name="AutoShape 7"/>
          <p:cNvCxnSpPr>
            <a:cxnSpLocks noChangeShapeType="1"/>
          </p:cNvCxnSpPr>
          <p:nvPr/>
        </p:nvCxnSpPr>
        <p:spPr bwMode="auto">
          <a:xfrm flipV="1">
            <a:off x="2124075" y="1812925"/>
            <a:ext cx="1588" cy="1800225"/>
          </a:xfrm>
          <a:prstGeom prst="straightConnector1">
            <a:avLst/>
          </a:prstGeom>
          <a:noFill/>
          <a:ln w="38160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38921" name="Rectangle 8"/>
          <p:cNvSpPr>
            <a:spLocks noChangeArrowheads="1"/>
          </p:cNvSpPr>
          <p:nvPr/>
        </p:nvSpPr>
        <p:spPr bwMode="auto">
          <a:xfrm>
            <a:off x="3995738" y="3179763"/>
            <a:ext cx="431800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</a:rPr>
              <a:t>V</a:t>
            </a:r>
          </a:p>
        </p:txBody>
      </p:sp>
      <p:sp>
        <p:nvSpPr>
          <p:cNvPr id="38922" name="Line 9"/>
          <p:cNvSpPr>
            <a:spLocks noChangeShapeType="1"/>
          </p:cNvSpPr>
          <p:nvPr/>
        </p:nvSpPr>
        <p:spPr bwMode="auto">
          <a:xfrm flipV="1">
            <a:off x="684213" y="3538538"/>
            <a:ext cx="7775575" cy="762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51" name="Freeform 10"/>
          <p:cNvSpPr>
            <a:spLocks noChangeArrowheads="1"/>
          </p:cNvSpPr>
          <p:nvPr/>
        </p:nvSpPr>
        <p:spPr bwMode="auto">
          <a:xfrm flipH="1">
            <a:off x="4354513" y="1812925"/>
            <a:ext cx="2087562" cy="3455988"/>
          </a:xfrm>
          <a:custGeom>
            <a:avLst/>
            <a:gdLst>
              <a:gd name="T0" fmla="*/ 1162590 w 2087563"/>
              <a:gd name="T1" fmla="*/ 11231 h 3455988"/>
              <a:gd name="T2" fmla="*/ 1043781 w 2087563"/>
              <a:gd name="T3" fmla="*/ 1727994 h 3455988"/>
              <a:gd name="T4" fmla="*/ 1084720 w 2087563"/>
              <a:gd name="T5" fmla="*/ 3454658 h 3455988"/>
              <a:gd name="T6" fmla="*/ 0 60000 65536"/>
              <a:gd name="T7" fmla="*/ 0 60000 65536"/>
              <a:gd name="T8" fmla="*/ 0 60000 65536"/>
              <a:gd name="T9" fmla="*/ 1084721 w 2087563"/>
              <a:gd name="T10" fmla="*/ 11231 h 3455988"/>
              <a:gd name="T11" fmla="*/ 2087563 w 2087563"/>
              <a:gd name="T12" fmla="*/ 3454658 h 34559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7563" h="3455988" stroke="0">
                <a:moveTo>
                  <a:pt x="1162591" y="11231"/>
                </a:moveTo>
                <a:lnTo>
                  <a:pt x="1162591" y="11230"/>
                </a:lnTo>
                <a:cubicBezTo>
                  <a:pt x="1689640" y="111197"/>
                  <a:pt x="2087564" y="849749"/>
                  <a:pt x="2087564" y="1727994"/>
                </a:cubicBezTo>
                <a:cubicBezTo>
                  <a:pt x="2087564" y="2655973"/>
                  <a:pt x="1644824" y="3418265"/>
                  <a:pt x="1084716" y="3454658"/>
                </a:cubicBezTo>
                <a:lnTo>
                  <a:pt x="1043782" y="1727994"/>
                </a:lnTo>
                <a:lnTo>
                  <a:pt x="1162591" y="11231"/>
                </a:lnTo>
                <a:close/>
              </a:path>
              <a:path w="2087563" h="3455988" fill="none">
                <a:moveTo>
                  <a:pt x="1162591" y="11231"/>
                </a:moveTo>
                <a:lnTo>
                  <a:pt x="1162591" y="11230"/>
                </a:lnTo>
                <a:cubicBezTo>
                  <a:pt x="1689640" y="111197"/>
                  <a:pt x="2087564" y="849749"/>
                  <a:pt x="2087564" y="1727994"/>
                </a:cubicBezTo>
                <a:cubicBezTo>
                  <a:pt x="2087564" y="2655973"/>
                  <a:pt x="1644824" y="3418265"/>
                  <a:pt x="1084716" y="3454658"/>
                </a:cubicBezTo>
              </a:path>
            </a:pathLst>
          </a:custGeom>
          <a:solidFill>
            <a:srgbClr val="FFFFFF">
              <a:alpha val="9804"/>
            </a:srgbClr>
          </a:solidFill>
          <a:ln w="38160">
            <a:solidFill>
              <a:srgbClr val="FFFF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8924" name="Rectangle 11"/>
          <p:cNvSpPr>
            <a:spLocks noChangeArrowheads="1"/>
          </p:cNvSpPr>
          <p:nvPr/>
        </p:nvSpPr>
        <p:spPr bwMode="auto">
          <a:xfrm rot="10800000" flipV="1">
            <a:off x="3060700" y="2174875"/>
            <a:ext cx="8636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        </a:t>
            </a: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 rot="10800000" flipV="1">
            <a:off x="1620838" y="1876425"/>
            <a:ext cx="496887" cy="1008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          </a:t>
            </a:r>
            <a:r>
              <a:rPr lang="en-GB" sz="2000" b="1">
                <a:solidFill>
                  <a:srgbClr val="FF0000"/>
                </a:solidFill>
                <a:latin typeface="Calibri" pitchFamily="34" charset="0"/>
              </a:rPr>
              <a:t>1</a:t>
            </a: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" dur="80" fill="hold"/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" dur="80" fill="hold"/>
                                        <p:tgtEl>
                                          <p:spTgt spid="296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9" dur="80" fill="hold"/>
                                        <p:tgtEl>
                                          <p:spTgt spid="296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4" dur="2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5" dur="2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72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2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" dur="2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0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reeform 1"/>
          <p:cNvSpPr>
            <a:spLocks noChangeArrowheads="1"/>
          </p:cNvSpPr>
          <p:nvPr/>
        </p:nvSpPr>
        <p:spPr bwMode="auto">
          <a:xfrm rot="10800000">
            <a:off x="4933950" y="2208213"/>
            <a:ext cx="1500188" cy="3357562"/>
          </a:xfrm>
          <a:custGeom>
            <a:avLst/>
            <a:gdLst>
              <a:gd name="T0" fmla="*/ 864906 w 1500187"/>
              <a:gd name="T1" fmla="*/ 19782 h 3357562"/>
              <a:gd name="T2" fmla="*/ 750095 w 1500187"/>
              <a:gd name="T3" fmla="*/ 1678781 h 3357562"/>
              <a:gd name="T4" fmla="*/ 789843 w 1500187"/>
              <a:gd name="T5" fmla="*/ 3355203 h 3357562"/>
              <a:gd name="T6" fmla="*/ 0 60000 65536"/>
              <a:gd name="T7" fmla="*/ 0 60000 65536"/>
              <a:gd name="T8" fmla="*/ 0 60000 65536"/>
              <a:gd name="T9" fmla="*/ 789842 w 1500187"/>
              <a:gd name="T10" fmla="*/ 19782 h 3357562"/>
              <a:gd name="T11" fmla="*/ 1500187 w 1500187"/>
              <a:gd name="T12" fmla="*/ 3355203 h 33575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0187" h="3357562" stroke="0">
                <a:moveTo>
                  <a:pt x="864905" y="19782"/>
                </a:moveTo>
                <a:lnTo>
                  <a:pt x="864904" y="19782"/>
                </a:lnTo>
                <a:cubicBezTo>
                  <a:pt x="1230481" y="146511"/>
                  <a:pt x="1500187" y="850831"/>
                  <a:pt x="1500187" y="1678781"/>
                </a:cubicBezTo>
                <a:cubicBezTo>
                  <a:pt x="1500187" y="2571380"/>
                  <a:pt x="1188097" y="3307909"/>
                  <a:pt x="789836" y="3355203"/>
                </a:cubicBezTo>
                <a:lnTo>
                  <a:pt x="750094" y="1678781"/>
                </a:lnTo>
                <a:lnTo>
                  <a:pt x="864905" y="19782"/>
                </a:lnTo>
                <a:close/>
              </a:path>
              <a:path w="1500187" h="3357562" fill="none">
                <a:moveTo>
                  <a:pt x="864905" y="19782"/>
                </a:moveTo>
                <a:lnTo>
                  <a:pt x="864904" y="19782"/>
                </a:lnTo>
                <a:cubicBezTo>
                  <a:pt x="1230481" y="146511"/>
                  <a:pt x="1500187" y="850831"/>
                  <a:pt x="1500187" y="1678781"/>
                </a:cubicBezTo>
                <a:cubicBezTo>
                  <a:pt x="1500187" y="2571380"/>
                  <a:pt x="1188097" y="3307909"/>
                  <a:pt x="789836" y="3355203"/>
                </a:cubicBezTo>
              </a:path>
            </a:pathLst>
          </a:custGeom>
          <a:solidFill>
            <a:srgbClr val="FFFFFF">
              <a:alpha val="9804"/>
            </a:srgbClr>
          </a:solidFill>
          <a:ln w="38160">
            <a:solidFill>
              <a:srgbClr val="FFFF00"/>
            </a:solidFill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9939" name="Line 2"/>
          <p:cNvSpPr>
            <a:spLocks noChangeShapeType="1"/>
          </p:cNvSpPr>
          <p:nvPr/>
        </p:nvSpPr>
        <p:spPr bwMode="auto">
          <a:xfrm flipV="1">
            <a:off x="1116013" y="3859213"/>
            <a:ext cx="7000875" cy="49212"/>
          </a:xfrm>
          <a:prstGeom prst="line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940" name="Rectangle 3"/>
          <p:cNvSpPr>
            <a:spLocks noChangeArrowheads="1"/>
          </p:cNvSpPr>
          <p:nvPr/>
        </p:nvSpPr>
        <p:spPr bwMode="auto">
          <a:xfrm>
            <a:off x="7740352" y="3429000"/>
            <a:ext cx="357187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o</a:t>
            </a:r>
          </a:p>
        </p:txBody>
      </p:sp>
      <p:sp>
        <p:nvSpPr>
          <p:cNvPr id="39941" name="Rectangle 4"/>
          <p:cNvSpPr>
            <a:spLocks noChangeArrowheads="1"/>
          </p:cNvSpPr>
          <p:nvPr/>
        </p:nvSpPr>
        <p:spPr bwMode="auto">
          <a:xfrm>
            <a:off x="6156325" y="3860800"/>
            <a:ext cx="719138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39942" name="Rectangle 5"/>
          <p:cNvSpPr>
            <a:spLocks noChangeArrowheads="1"/>
          </p:cNvSpPr>
          <p:nvPr/>
        </p:nvSpPr>
        <p:spPr bwMode="auto">
          <a:xfrm rot="10800000" flipV="1">
            <a:off x="6875463" y="3863975"/>
            <a:ext cx="504825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   S</a:t>
            </a:r>
          </a:p>
        </p:txBody>
      </p:sp>
      <p:sp>
        <p:nvSpPr>
          <p:cNvPr id="39943" name="Line 6"/>
          <p:cNvSpPr>
            <a:spLocks noChangeShapeType="1"/>
          </p:cNvSpPr>
          <p:nvPr/>
        </p:nvSpPr>
        <p:spPr bwMode="auto">
          <a:xfrm flipH="1">
            <a:off x="6115050" y="3717925"/>
            <a:ext cx="4763" cy="357188"/>
          </a:xfrm>
          <a:prstGeom prst="line">
            <a:avLst/>
          </a:prstGeom>
          <a:noFill/>
          <a:ln w="9360">
            <a:solidFill>
              <a:srgbClr val="00CC98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944" name="Line 7"/>
          <p:cNvSpPr>
            <a:spLocks noChangeShapeType="1"/>
          </p:cNvSpPr>
          <p:nvPr/>
        </p:nvSpPr>
        <p:spPr bwMode="auto">
          <a:xfrm flipH="1">
            <a:off x="7400925" y="3646488"/>
            <a:ext cx="4763" cy="428625"/>
          </a:xfrm>
          <a:prstGeom prst="line">
            <a:avLst/>
          </a:prstGeom>
          <a:noFill/>
          <a:ln w="9360">
            <a:solidFill>
              <a:srgbClr val="00CC98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cxnSp>
        <p:nvCxnSpPr>
          <p:cNvPr id="30728" name="AutoShape 8"/>
          <p:cNvCxnSpPr>
            <a:cxnSpLocks noChangeShapeType="1"/>
          </p:cNvCxnSpPr>
          <p:nvPr/>
        </p:nvCxnSpPr>
        <p:spPr bwMode="auto">
          <a:xfrm>
            <a:off x="251520" y="2564904"/>
            <a:ext cx="4929188" cy="1588"/>
          </a:xfrm>
          <a:prstGeom prst="straightConnector1">
            <a:avLst/>
          </a:prstGeom>
          <a:noFill/>
          <a:ln w="1908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0729" name="AutoShape 9"/>
          <p:cNvCxnSpPr>
            <a:cxnSpLocks noChangeShapeType="1"/>
          </p:cNvCxnSpPr>
          <p:nvPr/>
        </p:nvCxnSpPr>
        <p:spPr bwMode="auto">
          <a:xfrm flipH="1" flipV="1">
            <a:off x="3563888" y="404664"/>
            <a:ext cx="1643112" cy="2144862"/>
          </a:xfrm>
          <a:prstGeom prst="straightConnector1">
            <a:avLst/>
          </a:prstGeom>
          <a:noFill/>
          <a:ln w="1908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0730" name="Line 10"/>
          <p:cNvSpPr>
            <a:spLocks noChangeShapeType="1"/>
          </p:cNvSpPr>
          <p:nvPr/>
        </p:nvSpPr>
        <p:spPr bwMode="auto">
          <a:xfrm>
            <a:off x="5265738" y="2646363"/>
            <a:ext cx="857250" cy="1214437"/>
          </a:xfrm>
          <a:prstGeom prst="line">
            <a:avLst/>
          </a:prstGeom>
          <a:noFill/>
          <a:ln w="19080">
            <a:solidFill>
              <a:srgbClr val="00B05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179388" y="188913"/>
            <a:ext cx="8715375" cy="64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>
                <a:solidFill>
                  <a:srgbClr val="000000"/>
                </a:solidFill>
              </a:rPr>
              <a:t>Předmět kdekoli před vyp. zrcadlem</a:t>
            </a:r>
          </a:p>
        </p:txBody>
      </p:sp>
      <p:cxnSp>
        <p:nvCxnSpPr>
          <p:cNvPr id="30732" name="AutoShape 12"/>
          <p:cNvCxnSpPr>
            <a:cxnSpLocks noChangeShapeType="1"/>
          </p:cNvCxnSpPr>
          <p:nvPr/>
        </p:nvCxnSpPr>
        <p:spPr bwMode="auto">
          <a:xfrm flipH="1" flipV="1">
            <a:off x="2746376" y="2573340"/>
            <a:ext cx="25424" cy="1287708"/>
          </a:xfrm>
          <a:prstGeom prst="straightConnector1">
            <a:avLst/>
          </a:prstGeom>
          <a:noFill/>
          <a:ln w="38160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30733" name="AutoShape 13"/>
          <p:cNvCxnSpPr>
            <a:cxnSpLocks noChangeShapeType="1"/>
          </p:cNvCxnSpPr>
          <p:nvPr/>
        </p:nvCxnSpPr>
        <p:spPr bwMode="auto">
          <a:xfrm flipH="1" flipV="1">
            <a:off x="611188" y="1700213"/>
            <a:ext cx="4321175" cy="1728787"/>
          </a:xfrm>
          <a:prstGeom prst="straightConnector1">
            <a:avLst/>
          </a:prstGeom>
          <a:noFill/>
          <a:ln w="19080">
            <a:solidFill>
              <a:srgbClr val="00CC99"/>
            </a:solidFill>
            <a:miter lim="800000"/>
            <a:headEnd type="triangle" w="med" len="med"/>
            <a:tailEnd/>
          </a:ln>
          <a:effectLst/>
        </p:spPr>
      </p:cxnSp>
      <p:cxnSp>
        <p:nvCxnSpPr>
          <p:cNvPr id="30734" name="AutoShape 14"/>
          <p:cNvCxnSpPr>
            <a:cxnSpLocks noChangeShapeType="1"/>
          </p:cNvCxnSpPr>
          <p:nvPr/>
        </p:nvCxnSpPr>
        <p:spPr bwMode="auto">
          <a:xfrm>
            <a:off x="467544" y="1988840"/>
            <a:ext cx="4464819" cy="1152823"/>
          </a:xfrm>
          <a:prstGeom prst="straightConnector1">
            <a:avLst/>
          </a:prstGeom>
          <a:noFill/>
          <a:ln w="19080">
            <a:solidFill>
              <a:srgbClr val="FF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0735" name="Line 15"/>
          <p:cNvSpPr>
            <a:spLocks noChangeShapeType="1"/>
          </p:cNvSpPr>
          <p:nvPr/>
        </p:nvSpPr>
        <p:spPr bwMode="auto">
          <a:xfrm>
            <a:off x="4932363" y="3429000"/>
            <a:ext cx="2016125" cy="1588"/>
          </a:xfrm>
          <a:prstGeom prst="line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0736" name="Line 16"/>
          <p:cNvSpPr>
            <a:spLocks noChangeShapeType="1"/>
          </p:cNvSpPr>
          <p:nvPr/>
        </p:nvSpPr>
        <p:spPr bwMode="auto">
          <a:xfrm>
            <a:off x="5004048" y="3140968"/>
            <a:ext cx="2376240" cy="721420"/>
          </a:xfrm>
          <a:prstGeom prst="line">
            <a:avLst/>
          </a:prstGeom>
          <a:noFill/>
          <a:ln w="19080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cxnSp>
        <p:nvCxnSpPr>
          <p:cNvPr id="30737" name="AutoShape 17"/>
          <p:cNvCxnSpPr>
            <a:cxnSpLocks noChangeShapeType="1"/>
          </p:cNvCxnSpPr>
          <p:nvPr/>
        </p:nvCxnSpPr>
        <p:spPr bwMode="auto">
          <a:xfrm flipH="1" flipV="1">
            <a:off x="323528" y="1916832"/>
            <a:ext cx="4595440" cy="1197274"/>
          </a:xfrm>
          <a:prstGeom prst="straightConnector1">
            <a:avLst/>
          </a:prstGeom>
          <a:noFill/>
          <a:ln w="19080">
            <a:solidFill>
              <a:srgbClr val="FF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0738" name="AutoShape 18"/>
          <p:cNvCxnSpPr>
            <a:cxnSpLocks noChangeShapeType="1"/>
          </p:cNvCxnSpPr>
          <p:nvPr/>
        </p:nvCxnSpPr>
        <p:spPr bwMode="auto">
          <a:xfrm>
            <a:off x="684213" y="3429000"/>
            <a:ext cx="4248150" cy="1588"/>
          </a:xfrm>
          <a:prstGeom prst="straightConnector1">
            <a:avLst/>
          </a:prstGeom>
          <a:noFill/>
          <a:ln w="19080">
            <a:solidFill>
              <a:srgbClr val="00CC99"/>
            </a:solidFill>
            <a:miter lim="800000"/>
            <a:headEnd type="triangle" w="med" len="med"/>
            <a:tailEnd/>
          </a:ln>
          <a:effectLst/>
        </p:spPr>
      </p:cxnSp>
      <p:cxnSp>
        <p:nvCxnSpPr>
          <p:cNvPr id="30739" name="AutoShape 19"/>
          <p:cNvCxnSpPr>
            <a:cxnSpLocks noChangeShapeType="1"/>
          </p:cNvCxnSpPr>
          <p:nvPr/>
        </p:nvCxnSpPr>
        <p:spPr bwMode="auto">
          <a:xfrm flipV="1">
            <a:off x="5795963" y="3356992"/>
            <a:ext cx="173" cy="503808"/>
          </a:xfrm>
          <a:prstGeom prst="straightConnector1">
            <a:avLst/>
          </a:prstGeom>
          <a:noFill/>
          <a:ln w="38160">
            <a:solidFill>
              <a:srgbClr val="FF0000"/>
            </a:solidFill>
            <a:miter lim="800000"/>
            <a:headEnd/>
            <a:tailEnd type="triangle" w="med" len="med"/>
          </a:ln>
        </p:spPr>
      </p:cxn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250825" y="4868863"/>
            <a:ext cx="8208963" cy="1655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u="sng" dirty="0" err="1">
                <a:solidFill>
                  <a:srgbClr val="000000"/>
                </a:solidFill>
                <a:latin typeface="Calibri" pitchFamily="34" charset="0"/>
              </a:rPr>
              <a:t>Vlastnosti</a:t>
            </a:r>
            <a:r>
              <a:rPr lang="en-GB" sz="3600" u="sng" dirty="0">
                <a:solidFill>
                  <a:srgbClr val="000000"/>
                </a:solidFill>
                <a:latin typeface="Calibri" pitchFamily="34" charset="0"/>
              </a:rPr>
              <a:t>:</a:t>
            </a:r>
            <a:r>
              <a:rPr lang="en-GB" sz="3600" dirty="0">
                <a:solidFill>
                  <a:srgbClr val="000000"/>
                </a:solidFill>
                <a:latin typeface="Calibri" pitchFamily="34" charset="0"/>
              </a:rPr>
              <a:t>   1. </a:t>
            </a:r>
            <a:r>
              <a:rPr lang="en-GB" sz="3600" dirty="0" err="1">
                <a:solidFill>
                  <a:srgbClr val="000000"/>
                </a:solidFill>
                <a:latin typeface="Calibri" pitchFamily="34" charset="0"/>
              </a:rPr>
              <a:t>zmenšený</a:t>
            </a:r>
            <a:endParaRPr lang="en-GB" sz="3600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dirty="0">
                <a:solidFill>
                  <a:srgbClr val="000000"/>
                </a:solidFill>
                <a:latin typeface="Calibri" pitchFamily="34" charset="0"/>
              </a:rPr>
              <a:t>		    </a:t>
            </a:r>
            <a:r>
              <a:rPr lang="cs-CZ" sz="3600" dirty="0" smtClean="0">
                <a:solidFill>
                  <a:srgbClr val="000000"/>
                </a:solidFill>
                <a:latin typeface="Calibri" pitchFamily="34" charset="0"/>
              </a:rPr>
              <a:t>         </a:t>
            </a:r>
            <a:r>
              <a:rPr lang="en-GB" sz="3600" dirty="0" smtClean="0">
                <a:solidFill>
                  <a:srgbClr val="000000"/>
                </a:solidFill>
                <a:latin typeface="Calibri" pitchFamily="34" charset="0"/>
              </a:rPr>
              <a:t>2</a:t>
            </a:r>
            <a:r>
              <a:rPr lang="en-GB" sz="3600" dirty="0">
                <a:solidFill>
                  <a:srgbClr val="000000"/>
                </a:solidFill>
                <a:latin typeface="Calibri" pitchFamily="34" charset="0"/>
              </a:rPr>
              <a:t>. </a:t>
            </a:r>
            <a:r>
              <a:rPr lang="en-GB" sz="3600" dirty="0" err="1">
                <a:solidFill>
                  <a:srgbClr val="000000"/>
                </a:solidFill>
                <a:latin typeface="Calibri" pitchFamily="34" charset="0"/>
              </a:rPr>
              <a:t>neskutečný</a:t>
            </a:r>
            <a:endParaRPr lang="en-GB" sz="3600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lnSpc>
                <a:spcPct val="100000"/>
              </a:lnSpc>
              <a:buFont typeface="Calibri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dirty="0">
                <a:solidFill>
                  <a:srgbClr val="000000"/>
                </a:solidFill>
                <a:latin typeface="Calibri" pitchFamily="34" charset="0"/>
              </a:rPr>
              <a:t>		     </a:t>
            </a:r>
            <a:r>
              <a:rPr lang="cs-CZ" sz="3200" dirty="0" smtClean="0">
                <a:solidFill>
                  <a:srgbClr val="000000"/>
                </a:solidFill>
                <a:latin typeface="Calibri" pitchFamily="34" charset="0"/>
              </a:rPr>
              <a:t>         </a:t>
            </a:r>
            <a:r>
              <a:rPr lang="en-GB" sz="3600" dirty="0" smtClean="0">
                <a:solidFill>
                  <a:srgbClr val="000000"/>
                </a:solidFill>
                <a:latin typeface="Calibri" pitchFamily="34" charset="0"/>
              </a:rPr>
              <a:t>3</a:t>
            </a:r>
            <a:r>
              <a:rPr lang="en-GB" sz="3600" dirty="0">
                <a:solidFill>
                  <a:srgbClr val="000000"/>
                </a:solidFill>
                <a:latin typeface="Calibri" pitchFamily="34" charset="0"/>
              </a:rPr>
              <a:t>. </a:t>
            </a:r>
            <a:r>
              <a:rPr lang="en-GB" sz="3600" dirty="0" err="1" smtClean="0">
                <a:solidFill>
                  <a:srgbClr val="000000"/>
                </a:solidFill>
                <a:latin typeface="Calibri" pitchFamily="34" charset="0"/>
              </a:rPr>
              <a:t>přímý</a:t>
            </a:r>
            <a:endParaRPr lang="en-GB" sz="32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" dur="8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" dur="8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9" dur="8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4" dur="20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5" dur="20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720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20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" dur="20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2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27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8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43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8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9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64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69" dur="10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4" dur="5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5" dur="5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50000">
                                          <p:val>
                                            <p:strVal val="rgb(77,80,-64)"/>
                                          </p:val>
                                        </p:tav>
                                        <p:tav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76" dur="5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0" grpId="0" animBg="1"/>
      <p:bldP spid="30735" grpId="0" animBg="1"/>
      <p:bldP spid="30736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Times New Roman"/>
        <a:ea typeface="Lucida Sans Unicode"/>
        <a:cs typeface="Lucida Sans Unicode"/>
      </a:majorFont>
      <a:minorFont>
        <a:latin typeface="Times New Roman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127</Words>
  <Application>Microsoft Office PowerPoint</Application>
  <PresentationFormat>Předvádění na obrazovce (4:3)</PresentationFormat>
  <Paragraphs>51</Paragraphs>
  <Slides>7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Význačné paprsky spojky</dc:title>
  <dc:creator>ZŠ Letovice</dc:creator>
  <cp:lastModifiedBy>učitel</cp:lastModifiedBy>
  <cp:revision>123</cp:revision>
  <dcterms:modified xsi:type="dcterms:W3CDTF">2015-01-26T07:26:17Z</dcterms:modified>
</cp:coreProperties>
</file>