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44" autoAdjust="0"/>
    <p:restoredTop sz="94660"/>
  </p:normalViewPr>
  <p:slideViewPr>
    <p:cSldViewPr>
      <p:cViewPr>
        <p:scale>
          <a:sx n="100" d="100"/>
          <a:sy n="100" d="100"/>
        </p:scale>
        <p:origin x="-204" y="-21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6042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DA870EC3-3CA0-4F4F-841E-66D988756E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4280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600E9ED-8150-4F92-B85A-4D063655F829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044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044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A857011D-38AE-439F-B1AF-67D1EC26BBBD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054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054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75552AA3-D6D0-4681-9C28-51D3D750CFDC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064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065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D9968DF-5CCA-4A70-A148-FDE6C810D7F4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4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075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075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867D4B29-C8FD-4BC6-9586-1AF99B353AA1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5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085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085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0D301CBA-0F05-42B1-9EEE-21B0229449CD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6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095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095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4F6A746-6665-437E-B6CF-415EFBAA55AB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7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105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105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3AD2562-046C-4316-82F9-99C59FFBCBAB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8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116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116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79944C0-BE70-45CD-A793-E6CDA49CE8A9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9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126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126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DD986-8FD1-4B55-BBA8-506ED4D88A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D12F3-0095-46AC-A472-337C4C2FDD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63550"/>
            <a:ext cx="1941513" cy="56308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6900" cy="56308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0E978-F0EF-4F39-B6F0-DC37A137AB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0DDCA-82F4-4346-88F3-503569A3AA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0EE77-9B07-4CE6-8A81-5229F8B00A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3A662-949B-4FEF-83E6-91249F7858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A48C0-AB01-4C73-B5CE-BEDEFA1C5F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1795C-32BE-44A6-9632-4B7C311180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C292D-6E62-4468-9349-16BE51E7F7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7B1D0-ADF3-4224-A5AA-E98F710640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2DF9D-0AAC-462D-8DBE-360F9D27DB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A8A308E7-249F-4CB8-AD25-A2D832702B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83568" y="188641"/>
            <a:ext cx="7770813" cy="864095"/>
          </a:xfrm>
        </p:spPr>
        <p:txBody>
          <a:bodyPr/>
          <a:lstStyle/>
          <a:p>
            <a:r>
              <a:rPr lang="cs-CZ" dirty="0" smtClean="0"/>
              <a:t>Čočky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539552" y="1196752"/>
            <a:ext cx="8208912" cy="5472608"/>
          </a:xfrm>
        </p:spPr>
        <p:txBody>
          <a:bodyPr/>
          <a:lstStyle/>
          <a:p>
            <a:r>
              <a:rPr lang="cs-CZ" sz="2800" dirty="0" smtClean="0"/>
              <a:t>průhledná optická prostředí</a:t>
            </a:r>
          </a:p>
          <a:p>
            <a:r>
              <a:rPr lang="cs-CZ" sz="2800" dirty="0" smtClean="0"/>
              <a:t>princip založen na lomu světla</a:t>
            </a:r>
          </a:p>
          <a:p>
            <a:r>
              <a:rPr lang="cs-CZ" sz="2800" dirty="0" smtClean="0"/>
              <a:t>rozdělení</a:t>
            </a:r>
          </a:p>
          <a:p>
            <a:pPr lvl="1"/>
            <a:r>
              <a:rPr lang="cs-CZ" sz="2400" dirty="0" smtClean="0"/>
              <a:t>Spojné čočky (</a:t>
            </a:r>
            <a:r>
              <a:rPr lang="cs-CZ" sz="2400" b="1" dirty="0" smtClean="0"/>
              <a:t>spojky</a:t>
            </a:r>
            <a:r>
              <a:rPr lang="cs-CZ" sz="2400" dirty="0" smtClean="0"/>
              <a:t>) – sbíhavé lomené paprsky</a:t>
            </a:r>
          </a:p>
          <a:p>
            <a:pPr lvl="1">
              <a:buNone/>
            </a:pPr>
            <a:endParaRPr lang="cs-CZ" sz="2400" dirty="0" smtClean="0"/>
          </a:p>
          <a:p>
            <a:pPr lvl="1">
              <a:buNone/>
            </a:pPr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r>
              <a:rPr lang="cs-CZ" sz="2400" dirty="0" smtClean="0"/>
              <a:t>Rozptylné čočky (</a:t>
            </a:r>
            <a:r>
              <a:rPr lang="cs-CZ" sz="2400" b="1" dirty="0" smtClean="0"/>
              <a:t>rozptylky</a:t>
            </a:r>
            <a:r>
              <a:rPr lang="cs-CZ" sz="2400" dirty="0" smtClean="0"/>
              <a:t>) – rozptýlené lomené paprsky</a:t>
            </a:r>
            <a:endParaRPr lang="cs-CZ" sz="2400" dirty="0"/>
          </a:p>
        </p:txBody>
      </p: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 cstate="print"/>
          <a:srcRect r="58233"/>
          <a:stretch>
            <a:fillRect/>
          </a:stretch>
        </p:blipFill>
        <p:spPr bwMode="auto">
          <a:xfrm>
            <a:off x="1619672" y="3140968"/>
            <a:ext cx="144016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 l="56386"/>
          <a:stretch>
            <a:fillRect/>
          </a:stretch>
        </p:blipFill>
        <p:spPr bwMode="auto">
          <a:xfrm>
            <a:off x="1691680" y="5301208"/>
            <a:ext cx="1503834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 r="85382"/>
          <a:stretch>
            <a:fillRect/>
          </a:stretch>
        </p:blipFill>
        <p:spPr bwMode="auto">
          <a:xfrm>
            <a:off x="5436096" y="3212976"/>
            <a:ext cx="504056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Přímá spojovací šipka 10"/>
          <p:cNvCxnSpPr/>
          <p:nvPr/>
        </p:nvCxnSpPr>
        <p:spPr bwMode="auto">
          <a:xfrm>
            <a:off x="4139952" y="3645024"/>
            <a:ext cx="1584176" cy="0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Přímá spojovací šipka 11"/>
          <p:cNvCxnSpPr/>
          <p:nvPr/>
        </p:nvCxnSpPr>
        <p:spPr bwMode="auto">
          <a:xfrm>
            <a:off x="4139952" y="4149080"/>
            <a:ext cx="1584176" cy="0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Přímá spojovací šipka 12"/>
          <p:cNvCxnSpPr/>
          <p:nvPr/>
        </p:nvCxnSpPr>
        <p:spPr bwMode="auto">
          <a:xfrm>
            <a:off x="5724128" y="3645024"/>
            <a:ext cx="1656184" cy="504056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Přímá spojovací šipka 14"/>
          <p:cNvCxnSpPr/>
          <p:nvPr/>
        </p:nvCxnSpPr>
        <p:spPr bwMode="auto">
          <a:xfrm flipV="1">
            <a:off x="5724128" y="3645024"/>
            <a:ext cx="1440160" cy="504056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 cstate="print"/>
          <a:srcRect l="56386" r="28995"/>
          <a:stretch>
            <a:fillRect/>
          </a:stretch>
        </p:blipFill>
        <p:spPr bwMode="auto">
          <a:xfrm>
            <a:off x="5364088" y="5373216"/>
            <a:ext cx="504056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Přímá spojovací šipka 19"/>
          <p:cNvCxnSpPr/>
          <p:nvPr/>
        </p:nvCxnSpPr>
        <p:spPr bwMode="auto">
          <a:xfrm>
            <a:off x="3995936" y="5805264"/>
            <a:ext cx="1584176" cy="0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Přímá spojovací šipka 20"/>
          <p:cNvCxnSpPr/>
          <p:nvPr/>
        </p:nvCxnSpPr>
        <p:spPr bwMode="auto">
          <a:xfrm>
            <a:off x="3995936" y="6237312"/>
            <a:ext cx="1584176" cy="0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Přímá spojovací šipka 21"/>
          <p:cNvCxnSpPr/>
          <p:nvPr/>
        </p:nvCxnSpPr>
        <p:spPr bwMode="auto">
          <a:xfrm flipV="1">
            <a:off x="5580112" y="5373216"/>
            <a:ext cx="1152128" cy="432048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Přímá spojovací šipka 22"/>
          <p:cNvCxnSpPr/>
          <p:nvPr/>
        </p:nvCxnSpPr>
        <p:spPr bwMode="auto">
          <a:xfrm>
            <a:off x="5580112" y="6237312"/>
            <a:ext cx="1080120" cy="504056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622300" y="404813"/>
            <a:ext cx="7772400" cy="79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00000"/>
              </a:lnSpc>
              <a:buClr>
                <a:srgbClr val="00CC99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800" b="1" i="0" u="sng">
                <a:solidFill>
                  <a:srgbClr val="00CC99"/>
                </a:solidFill>
              </a:rPr>
              <a:t>Spojka</a:t>
            </a:r>
            <a:r>
              <a:rPr lang="en-GB" sz="3800" i="0" u="sng">
                <a:solidFill>
                  <a:srgbClr val="00CC99"/>
                </a:solidFill>
              </a:rPr>
              <a:t>    - popis</a:t>
            </a:r>
          </a:p>
        </p:txBody>
      </p:sp>
      <p:sp>
        <p:nvSpPr>
          <p:cNvPr id="46083" name="Line 2"/>
          <p:cNvSpPr>
            <a:spLocks noChangeShapeType="1"/>
          </p:cNvSpPr>
          <p:nvPr/>
        </p:nvSpPr>
        <p:spPr bwMode="auto">
          <a:xfrm>
            <a:off x="1981200" y="3357563"/>
            <a:ext cx="6019800" cy="1587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5075238"/>
            <a:ext cx="5372281" cy="157184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smtClean="0">
                <a:solidFill>
                  <a:srgbClr val="000000"/>
                </a:solidFill>
              </a:rPr>
              <a:t>F</a:t>
            </a:r>
            <a:r>
              <a:rPr lang="cs-CZ" b="1" baseline="-25000" dirty="0" smtClean="0">
                <a:solidFill>
                  <a:srgbClr val="000000"/>
                </a:solidFill>
              </a:rPr>
              <a:t>1</a:t>
            </a:r>
            <a:r>
              <a:rPr lang="en-GB" b="1" baseline="-25000" dirty="0" smtClean="0">
                <a:solidFill>
                  <a:srgbClr val="000000"/>
                </a:solidFill>
              </a:rPr>
              <a:t> </a:t>
            </a:r>
            <a:r>
              <a:rPr lang="en-GB" b="1" dirty="0">
                <a:solidFill>
                  <a:srgbClr val="000000"/>
                </a:solidFill>
              </a:rPr>
              <a:t>– </a:t>
            </a:r>
            <a:r>
              <a:rPr lang="en-GB" b="1" dirty="0" err="1">
                <a:solidFill>
                  <a:srgbClr val="000000"/>
                </a:solidFill>
              </a:rPr>
              <a:t>ohnisko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předmětové</a:t>
            </a:r>
            <a:endParaRPr lang="en-GB" b="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smtClean="0">
                <a:solidFill>
                  <a:srgbClr val="000000"/>
                </a:solidFill>
              </a:rPr>
              <a:t>F</a:t>
            </a:r>
            <a:r>
              <a:rPr lang="cs-CZ" b="1" baseline="-25000" dirty="0" smtClean="0">
                <a:solidFill>
                  <a:srgbClr val="000000"/>
                </a:solidFill>
              </a:rPr>
              <a:t>2</a:t>
            </a:r>
            <a:r>
              <a:rPr lang="en-GB" b="1" dirty="0" smtClean="0">
                <a:solidFill>
                  <a:srgbClr val="000000"/>
                </a:solidFill>
              </a:rPr>
              <a:t>– </a:t>
            </a:r>
            <a:r>
              <a:rPr lang="en-GB" b="1" dirty="0" err="1">
                <a:solidFill>
                  <a:srgbClr val="000000"/>
                </a:solidFill>
              </a:rPr>
              <a:t>ohnisko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obrazové</a:t>
            </a:r>
            <a:endParaRPr lang="en-GB" b="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0000"/>
                </a:solidFill>
              </a:rPr>
              <a:t>S – </a:t>
            </a:r>
            <a:r>
              <a:rPr lang="en-GB" b="1" dirty="0" err="1">
                <a:solidFill>
                  <a:srgbClr val="000000"/>
                </a:solidFill>
              </a:rPr>
              <a:t>střed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tenké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</a:rPr>
              <a:t>čočky</a:t>
            </a:r>
            <a:endParaRPr lang="cs-CZ" b="1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b="1" dirty="0" smtClean="0">
                <a:solidFill>
                  <a:srgbClr val="000000"/>
                </a:solidFill>
              </a:rPr>
              <a:t>f – ohnisková vzdálenost,    </a:t>
            </a:r>
            <a:r>
              <a:rPr lang="cs-CZ" i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cs-CZ" i="0" baseline="-25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i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= IF</a:t>
            </a:r>
            <a:r>
              <a:rPr lang="cs-CZ" i="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i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endParaRPr lang="en-GB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467544" y="2132856"/>
            <a:ext cx="3429000" cy="1588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6086" name="Line 5"/>
          <p:cNvSpPr>
            <a:spLocks noChangeShapeType="1"/>
          </p:cNvSpPr>
          <p:nvPr/>
        </p:nvSpPr>
        <p:spPr bwMode="auto">
          <a:xfrm>
            <a:off x="6096000" y="3205163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6087" name="Line 6"/>
          <p:cNvSpPr>
            <a:spLocks noChangeShapeType="1"/>
          </p:cNvSpPr>
          <p:nvPr/>
        </p:nvSpPr>
        <p:spPr bwMode="auto">
          <a:xfrm>
            <a:off x="3200400" y="3205163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3043238" y="3810000"/>
            <a:ext cx="18415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6089" name="Text Box 8"/>
          <p:cNvSpPr txBox="1">
            <a:spLocks noChangeArrowheads="1"/>
          </p:cNvSpPr>
          <p:nvPr/>
        </p:nvSpPr>
        <p:spPr bwMode="auto">
          <a:xfrm>
            <a:off x="5580112" y="3352800"/>
            <a:ext cx="720080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>
                <a:solidFill>
                  <a:srgbClr val="000000"/>
                </a:solidFill>
              </a:rPr>
              <a:t>2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46090" name="Line 9"/>
          <p:cNvSpPr>
            <a:spLocks noChangeShapeType="1"/>
          </p:cNvSpPr>
          <p:nvPr/>
        </p:nvSpPr>
        <p:spPr bwMode="auto">
          <a:xfrm>
            <a:off x="4648200" y="1452563"/>
            <a:ext cx="1588" cy="381000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6091" name="Text Box 10"/>
          <p:cNvSpPr txBox="1">
            <a:spLocks noChangeArrowheads="1"/>
          </p:cNvSpPr>
          <p:nvPr/>
        </p:nvSpPr>
        <p:spPr bwMode="auto">
          <a:xfrm>
            <a:off x="3227388" y="3352800"/>
            <a:ext cx="768548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1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46092" name="Line 11"/>
          <p:cNvSpPr>
            <a:spLocks noChangeShapeType="1"/>
          </p:cNvSpPr>
          <p:nvPr/>
        </p:nvSpPr>
        <p:spPr bwMode="auto">
          <a:xfrm>
            <a:off x="2239963" y="404813"/>
            <a:ext cx="1587" cy="576262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467544" y="2276872"/>
            <a:ext cx="27813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rgbClr val="000000"/>
                </a:solidFill>
              </a:rPr>
              <a:t>prostor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předmětový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5292080" y="2204864"/>
            <a:ext cx="330835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rgbClr val="000000"/>
                </a:solidFill>
              </a:rPr>
              <a:t>prostor</a:t>
            </a:r>
            <a:r>
              <a:rPr lang="en-GB" b="1" dirty="0">
                <a:solidFill>
                  <a:srgbClr val="00CC99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obrazový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376238" y="1319213"/>
            <a:ext cx="330835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654050" y="1319213"/>
            <a:ext cx="254635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395536" y="1556792"/>
            <a:ext cx="330835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000000"/>
                </a:solidFill>
              </a:rPr>
              <a:t>směr</a:t>
            </a:r>
            <a:r>
              <a:rPr lang="en-GB" sz="1600" b="1" dirty="0">
                <a:solidFill>
                  <a:srgbClr val="000000"/>
                </a:solidFill>
              </a:rPr>
              <a:t> </a:t>
            </a:r>
            <a:r>
              <a:rPr lang="en-GB" sz="1600" b="1" dirty="0" err="1">
                <a:solidFill>
                  <a:srgbClr val="000000"/>
                </a:solidFill>
              </a:rPr>
              <a:t>paprsků</a:t>
            </a:r>
            <a:endParaRPr lang="en-GB" sz="1600" b="1" dirty="0">
              <a:solidFill>
                <a:srgbClr val="000000"/>
              </a:solidFill>
            </a:endParaRPr>
          </a:p>
        </p:txBody>
      </p:sp>
      <p:sp>
        <p:nvSpPr>
          <p:cNvPr id="46098" name="Text Box 17"/>
          <p:cNvSpPr txBox="1">
            <a:spLocks noChangeArrowheads="1"/>
          </p:cNvSpPr>
          <p:nvPr/>
        </p:nvSpPr>
        <p:spPr bwMode="auto">
          <a:xfrm>
            <a:off x="4211960" y="3356992"/>
            <a:ext cx="592137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7812360" y="3429000"/>
            <a:ext cx="360040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o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211291" y="2796617"/>
            <a:ext cx="432048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f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3836490" y="2761965"/>
            <a:ext cx="432048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f</a:t>
            </a:r>
            <a:endParaRPr lang="cs-CZ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  <p:cond evt="begin" delay="0">
                                      <p:tn val="35"/>
                                    </p:cond>
                                  </p:end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75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  <p:cond evt="begin" delay="0">
                                      <p:tn val="41"/>
                                    </p:cond>
                                  </p:end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75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5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75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5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/>
      <p:bldP spid="36878" grpId="0" animBg="1"/>
      <p:bldP spid="3687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395536" y="116632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800" i="0" dirty="0" err="1">
                <a:solidFill>
                  <a:srgbClr val="000000"/>
                </a:solidFill>
              </a:rPr>
              <a:t>Význačné</a:t>
            </a:r>
            <a:r>
              <a:rPr lang="en-GB" sz="3800" i="0" dirty="0">
                <a:solidFill>
                  <a:srgbClr val="000000"/>
                </a:solidFill>
              </a:rPr>
              <a:t> </a:t>
            </a:r>
            <a:r>
              <a:rPr lang="en-GB" sz="3800" i="0" dirty="0" err="1">
                <a:solidFill>
                  <a:srgbClr val="000000"/>
                </a:solidFill>
              </a:rPr>
              <a:t>paprsky</a:t>
            </a:r>
            <a:r>
              <a:rPr lang="en-GB" sz="3800" i="0" dirty="0">
                <a:solidFill>
                  <a:srgbClr val="000000"/>
                </a:solidFill>
              </a:rPr>
              <a:t> </a:t>
            </a:r>
            <a:r>
              <a:rPr lang="en-GB" sz="3800" i="0" dirty="0" err="1">
                <a:solidFill>
                  <a:srgbClr val="000000"/>
                </a:solidFill>
              </a:rPr>
              <a:t>spojky</a:t>
            </a:r>
            <a:endParaRPr lang="en-GB" sz="3800" i="0" dirty="0">
              <a:solidFill>
                <a:srgbClr val="000000"/>
              </a:solidFill>
            </a:endParaRPr>
          </a:p>
        </p:txBody>
      </p:sp>
      <p:sp>
        <p:nvSpPr>
          <p:cNvPr id="47107" name="Line 2"/>
          <p:cNvSpPr>
            <a:spLocks noChangeShapeType="1"/>
          </p:cNvSpPr>
          <p:nvPr/>
        </p:nvSpPr>
        <p:spPr bwMode="auto">
          <a:xfrm>
            <a:off x="1981200" y="3657600"/>
            <a:ext cx="6019800" cy="158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842963" y="5562600"/>
            <a:ext cx="7546975" cy="825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00CC99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chemeClr val="tx1"/>
                </a:solidFill>
              </a:rPr>
              <a:t>Paprsek</a:t>
            </a:r>
            <a:r>
              <a:rPr lang="en-GB" b="1" dirty="0">
                <a:solidFill>
                  <a:schemeClr val="tx1"/>
                </a:solidFill>
              </a:rPr>
              <a:t>  </a:t>
            </a:r>
            <a:r>
              <a:rPr lang="en-GB" b="1" dirty="0" err="1">
                <a:solidFill>
                  <a:schemeClr val="tx1"/>
                </a:solidFill>
              </a:rPr>
              <a:t>rovnoběžný</a:t>
            </a:r>
            <a:r>
              <a:rPr lang="en-GB" b="1" dirty="0">
                <a:solidFill>
                  <a:schemeClr val="tx1"/>
                </a:solidFill>
              </a:rPr>
              <a:t> s opt. </a:t>
            </a:r>
            <a:r>
              <a:rPr lang="en-GB" b="1" dirty="0" err="1">
                <a:solidFill>
                  <a:schemeClr val="tx1"/>
                </a:solidFill>
              </a:rPr>
              <a:t>osou</a:t>
            </a:r>
            <a:r>
              <a:rPr lang="en-GB" b="1" dirty="0">
                <a:solidFill>
                  <a:schemeClr val="tx1"/>
                </a:solidFill>
              </a:rPr>
              <a:t> se </a:t>
            </a:r>
            <a:r>
              <a:rPr lang="en-GB" b="1" dirty="0" err="1">
                <a:solidFill>
                  <a:schemeClr val="tx1"/>
                </a:solidFill>
              </a:rPr>
              <a:t>po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průchodu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spojkou</a:t>
            </a:r>
            <a:endParaRPr lang="en-GB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buClr>
                <a:srgbClr val="00CC99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chemeClr val="tx1"/>
                </a:solidFill>
              </a:rPr>
              <a:t>láme</a:t>
            </a:r>
            <a:r>
              <a:rPr lang="en-GB" b="1" dirty="0">
                <a:solidFill>
                  <a:schemeClr val="tx1"/>
                </a:solidFill>
              </a:rPr>
              <a:t> do </a:t>
            </a:r>
            <a:r>
              <a:rPr lang="en-GB" b="1" dirty="0" err="1" smtClean="0">
                <a:solidFill>
                  <a:schemeClr val="tx1"/>
                </a:solidFill>
              </a:rPr>
              <a:t>ohniska</a:t>
            </a:r>
            <a:r>
              <a:rPr lang="en-GB" b="1" dirty="0" smtClean="0">
                <a:solidFill>
                  <a:schemeClr val="tx1"/>
                </a:solidFill>
              </a:rPr>
              <a:t>.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1219200" y="2743200"/>
            <a:ext cx="3429000" cy="1588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4648200" y="2743200"/>
            <a:ext cx="4028256" cy="2486000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7111" name="Line 6"/>
          <p:cNvSpPr>
            <a:spLocks noChangeShapeType="1"/>
          </p:cNvSpPr>
          <p:nvPr/>
        </p:nvSpPr>
        <p:spPr bwMode="auto">
          <a:xfrm>
            <a:off x="60960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7112" name="Line 7"/>
          <p:cNvSpPr>
            <a:spLocks noChangeShapeType="1"/>
          </p:cNvSpPr>
          <p:nvPr/>
        </p:nvSpPr>
        <p:spPr bwMode="auto">
          <a:xfrm>
            <a:off x="32004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7113" name="Text Box 8"/>
          <p:cNvSpPr txBox="1">
            <a:spLocks noChangeArrowheads="1"/>
          </p:cNvSpPr>
          <p:nvPr/>
        </p:nvSpPr>
        <p:spPr bwMode="auto">
          <a:xfrm>
            <a:off x="3043238" y="3810000"/>
            <a:ext cx="736674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1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47114" name="Text Box 9"/>
          <p:cNvSpPr txBox="1">
            <a:spLocks noChangeArrowheads="1"/>
          </p:cNvSpPr>
          <p:nvPr/>
        </p:nvSpPr>
        <p:spPr bwMode="auto">
          <a:xfrm>
            <a:off x="5791200" y="3810000"/>
            <a:ext cx="653008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2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>
            <a:off x="1600200" y="4267200"/>
            <a:ext cx="3048000" cy="1588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V="1">
            <a:off x="4648200" y="2741613"/>
            <a:ext cx="3581400" cy="1527175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7117" name="Line 12"/>
          <p:cNvSpPr>
            <a:spLocks noChangeShapeType="1"/>
          </p:cNvSpPr>
          <p:nvPr/>
        </p:nvSpPr>
        <p:spPr bwMode="auto">
          <a:xfrm>
            <a:off x="4648200" y="1676400"/>
            <a:ext cx="1588" cy="381000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7884368" y="3717032"/>
            <a:ext cx="360040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o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5" name="Text Box 1"/>
          <p:cNvSpPr txBox="1">
            <a:spLocks noChangeArrowheads="1"/>
          </p:cNvSpPr>
          <p:nvPr/>
        </p:nvSpPr>
        <p:spPr bwMode="auto">
          <a:xfrm>
            <a:off x="611560" y="1124744"/>
            <a:ext cx="827584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3800" i="0" dirty="0" smtClean="0">
                <a:solidFill>
                  <a:srgbClr val="000000"/>
                </a:solidFill>
              </a:rPr>
              <a:t>1)</a:t>
            </a:r>
            <a:endParaRPr lang="en-GB" sz="3800" i="0" dirty="0">
              <a:solidFill>
                <a:srgbClr val="000000"/>
              </a:solidFill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4211960" y="3140968"/>
            <a:ext cx="3032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" fill="hold"/>
                                        <p:tgtEl>
                                          <p:spTgt spid="37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" fill="hold"/>
                                        <p:tgtEl>
                                          <p:spTgt spid="37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75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2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7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  <p:bldP spid="37893" grpId="0" animBg="1"/>
      <p:bldP spid="37898" grpId="0" animBg="1"/>
      <p:bldP spid="37899" grpId="0" animBg="1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611560" y="548680"/>
            <a:ext cx="864096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3800" i="0" dirty="0" smtClean="0">
                <a:solidFill>
                  <a:srgbClr val="000000"/>
                </a:solidFill>
              </a:rPr>
              <a:t>2)</a:t>
            </a:r>
            <a:endParaRPr lang="en-GB" sz="3800" i="0" dirty="0">
              <a:solidFill>
                <a:srgbClr val="000000"/>
              </a:solidFill>
            </a:endParaRPr>
          </a:p>
        </p:txBody>
      </p:sp>
      <p:sp>
        <p:nvSpPr>
          <p:cNvPr id="48131" name="Line 2"/>
          <p:cNvSpPr>
            <a:spLocks noChangeShapeType="1"/>
          </p:cNvSpPr>
          <p:nvPr/>
        </p:nvSpPr>
        <p:spPr bwMode="auto">
          <a:xfrm>
            <a:off x="1981200" y="3657600"/>
            <a:ext cx="6019800" cy="158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8132" name="Line 3"/>
          <p:cNvSpPr>
            <a:spLocks noChangeShapeType="1"/>
          </p:cNvSpPr>
          <p:nvPr/>
        </p:nvSpPr>
        <p:spPr bwMode="auto">
          <a:xfrm>
            <a:off x="4648200" y="1676400"/>
            <a:ext cx="1588" cy="381000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838200" y="5715000"/>
            <a:ext cx="7696200" cy="825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3333CC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chemeClr val="tx1"/>
                </a:solidFill>
              </a:rPr>
              <a:t>Paprsek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směřující</a:t>
            </a:r>
            <a:r>
              <a:rPr lang="en-GB" b="1" dirty="0">
                <a:solidFill>
                  <a:schemeClr val="tx1"/>
                </a:solidFill>
              </a:rPr>
              <a:t> do </a:t>
            </a:r>
            <a:r>
              <a:rPr lang="en-GB" b="1" dirty="0" err="1">
                <a:solidFill>
                  <a:schemeClr val="tx1"/>
                </a:solidFill>
              </a:rPr>
              <a:t>ohniska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smtClean="0">
                <a:solidFill>
                  <a:schemeClr val="tx1"/>
                </a:solidFill>
              </a:rPr>
              <a:t>F</a:t>
            </a:r>
            <a:r>
              <a:rPr lang="cs-CZ" b="1" baseline="-25000" dirty="0" smtClean="0">
                <a:solidFill>
                  <a:schemeClr val="tx1"/>
                </a:solidFill>
              </a:rPr>
              <a:t>1</a:t>
            </a:r>
            <a:r>
              <a:rPr lang="en-GB" b="1" dirty="0" smtClean="0">
                <a:solidFill>
                  <a:schemeClr val="tx1"/>
                </a:solidFill>
              </a:rPr>
              <a:t> </a:t>
            </a:r>
            <a:r>
              <a:rPr lang="en-GB" b="1" dirty="0">
                <a:solidFill>
                  <a:schemeClr val="tx1"/>
                </a:solidFill>
              </a:rPr>
              <a:t>se </a:t>
            </a:r>
            <a:r>
              <a:rPr lang="en-GB" b="1" dirty="0" err="1">
                <a:solidFill>
                  <a:schemeClr val="tx1"/>
                </a:solidFill>
              </a:rPr>
              <a:t>po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průchodu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spojkou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láme</a:t>
            </a:r>
            <a:r>
              <a:rPr lang="en-GB" b="1" dirty="0">
                <a:solidFill>
                  <a:schemeClr val="tx1"/>
                </a:solidFill>
              </a:rPr>
              <a:t>  </a:t>
            </a:r>
            <a:r>
              <a:rPr lang="en-GB" b="1" dirty="0" err="1">
                <a:solidFill>
                  <a:schemeClr val="tx1"/>
                </a:solidFill>
              </a:rPr>
              <a:t>rovnoběžně</a:t>
            </a:r>
            <a:r>
              <a:rPr lang="en-GB" b="1" dirty="0">
                <a:solidFill>
                  <a:schemeClr val="tx1"/>
                </a:solidFill>
              </a:rPr>
              <a:t> s opt. </a:t>
            </a:r>
            <a:r>
              <a:rPr lang="en-GB" b="1" dirty="0" err="1">
                <a:solidFill>
                  <a:schemeClr val="tx1"/>
                </a:solidFill>
              </a:rPr>
              <a:t>osou</a:t>
            </a:r>
            <a:r>
              <a:rPr lang="en-GB" b="1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4648200" y="2590800"/>
            <a:ext cx="3429000" cy="1588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 flipV="1">
            <a:off x="1763688" y="2589212"/>
            <a:ext cx="2884512" cy="2135931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8136" name="Line 7"/>
          <p:cNvSpPr>
            <a:spLocks noChangeShapeType="1"/>
          </p:cNvSpPr>
          <p:nvPr/>
        </p:nvSpPr>
        <p:spPr bwMode="auto">
          <a:xfrm>
            <a:off x="60960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8137" name="Line 8"/>
          <p:cNvSpPr>
            <a:spLocks noChangeShapeType="1"/>
          </p:cNvSpPr>
          <p:nvPr/>
        </p:nvSpPr>
        <p:spPr bwMode="auto">
          <a:xfrm>
            <a:off x="32004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8138" name="Text Box 9"/>
          <p:cNvSpPr txBox="1">
            <a:spLocks noChangeArrowheads="1"/>
          </p:cNvSpPr>
          <p:nvPr/>
        </p:nvSpPr>
        <p:spPr bwMode="auto">
          <a:xfrm>
            <a:off x="3043238" y="3810000"/>
            <a:ext cx="18415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F</a:t>
            </a:r>
          </a:p>
        </p:txBody>
      </p:sp>
      <p:sp>
        <p:nvSpPr>
          <p:cNvPr id="48139" name="Text Box 10"/>
          <p:cNvSpPr txBox="1">
            <a:spLocks noChangeArrowheads="1"/>
          </p:cNvSpPr>
          <p:nvPr/>
        </p:nvSpPr>
        <p:spPr bwMode="auto">
          <a:xfrm>
            <a:off x="5724128" y="3645024"/>
            <a:ext cx="653008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2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38923" name="Line 11"/>
          <p:cNvSpPr>
            <a:spLocks noChangeShapeType="1"/>
          </p:cNvSpPr>
          <p:nvPr/>
        </p:nvSpPr>
        <p:spPr bwMode="auto">
          <a:xfrm>
            <a:off x="1835696" y="2852936"/>
            <a:ext cx="2808312" cy="1656184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>
            <a:off x="4644008" y="4509120"/>
            <a:ext cx="3429000" cy="1588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8142" name="Text Box 13"/>
          <p:cNvSpPr txBox="1">
            <a:spLocks noChangeArrowheads="1"/>
          </p:cNvSpPr>
          <p:nvPr/>
        </p:nvSpPr>
        <p:spPr bwMode="auto">
          <a:xfrm>
            <a:off x="3043238" y="3797300"/>
            <a:ext cx="664666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1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7884368" y="3717032"/>
            <a:ext cx="360040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o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4716016" y="3717032"/>
            <a:ext cx="3032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38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38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1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6" dur="5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animBg="1"/>
      <p:bldP spid="38918" grpId="0" animBg="1"/>
      <p:bldP spid="38923" grpId="0" animBg="1"/>
      <p:bldP spid="389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467544" y="404664"/>
            <a:ext cx="1224136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3800" i="0" dirty="0" smtClean="0">
                <a:solidFill>
                  <a:srgbClr val="000000"/>
                </a:solidFill>
              </a:rPr>
              <a:t>3)</a:t>
            </a:r>
            <a:endParaRPr lang="en-GB" sz="3800" i="0" dirty="0">
              <a:solidFill>
                <a:srgbClr val="000000"/>
              </a:solidFill>
            </a:endParaRPr>
          </a:p>
        </p:txBody>
      </p:sp>
      <p:sp>
        <p:nvSpPr>
          <p:cNvPr id="49155" name="Line 2"/>
          <p:cNvSpPr>
            <a:spLocks noChangeShapeType="1"/>
          </p:cNvSpPr>
          <p:nvPr/>
        </p:nvSpPr>
        <p:spPr bwMode="auto">
          <a:xfrm>
            <a:off x="1981200" y="3657600"/>
            <a:ext cx="6019800" cy="158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835025" y="5486400"/>
            <a:ext cx="7111540" cy="8331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solidFill>
                  <a:schemeClr val="tx1"/>
                </a:solidFill>
              </a:rPr>
              <a:t>Paprsek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směřující</a:t>
            </a:r>
            <a:r>
              <a:rPr lang="en-GB" dirty="0">
                <a:solidFill>
                  <a:schemeClr val="tx1"/>
                </a:solidFill>
              </a:rPr>
              <a:t> do </a:t>
            </a:r>
            <a:r>
              <a:rPr lang="en-GB" dirty="0" err="1">
                <a:solidFill>
                  <a:schemeClr val="tx1"/>
                </a:solidFill>
              </a:rPr>
              <a:t>středu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spojky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po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průchodu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nemění</a:t>
            </a:r>
            <a:endParaRPr lang="en-GB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solidFill>
                  <a:schemeClr val="tx1"/>
                </a:solidFill>
              </a:rPr>
              <a:t>svůj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směr</a:t>
            </a:r>
            <a:r>
              <a:rPr lang="en-GB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V="1">
            <a:off x="1907704" y="2420888"/>
            <a:ext cx="5943600" cy="2289175"/>
          </a:xfrm>
          <a:prstGeom prst="line">
            <a:avLst/>
          </a:prstGeom>
          <a:noFill/>
          <a:ln w="38160">
            <a:solidFill>
              <a:schemeClr val="accent5">
                <a:lumMod val="50000"/>
              </a:schemeClr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9158" name="Line 5"/>
          <p:cNvSpPr>
            <a:spLocks noChangeShapeType="1"/>
          </p:cNvSpPr>
          <p:nvPr/>
        </p:nvSpPr>
        <p:spPr bwMode="auto">
          <a:xfrm>
            <a:off x="60960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9159" name="Line 6"/>
          <p:cNvSpPr>
            <a:spLocks noChangeShapeType="1"/>
          </p:cNvSpPr>
          <p:nvPr/>
        </p:nvSpPr>
        <p:spPr bwMode="auto">
          <a:xfrm>
            <a:off x="32004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9160" name="Text Box 7"/>
          <p:cNvSpPr txBox="1">
            <a:spLocks noChangeArrowheads="1"/>
          </p:cNvSpPr>
          <p:nvPr/>
        </p:nvSpPr>
        <p:spPr bwMode="auto">
          <a:xfrm>
            <a:off x="2915816" y="3717032"/>
            <a:ext cx="504056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1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49161" name="Text Box 8"/>
          <p:cNvSpPr txBox="1">
            <a:spLocks noChangeArrowheads="1"/>
          </p:cNvSpPr>
          <p:nvPr/>
        </p:nvSpPr>
        <p:spPr bwMode="auto">
          <a:xfrm>
            <a:off x="5791200" y="3810000"/>
            <a:ext cx="869032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2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49162" name="Text Box 9"/>
          <p:cNvSpPr txBox="1">
            <a:spLocks noChangeArrowheads="1"/>
          </p:cNvSpPr>
          <p:nvPr/>
        </p:nvSpPr>
        <p:spPr bwMode="auto">
          <a:xfrm>
            <a:off x="4343400" y="3124200"/>
            <a:ext cx="3032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>
            <a:off x="2267744" y="2420888"/>
            <a:ext cx="4267200" cy="2209800"/>
          </a:xfrm>
          <a:prstGeom prst="line">
            <a:avLst/>
          </a:prstGeom>
          <a:noFill/>
          <a:ln w="38160">
            <a:solidFill>
              <a:schemeClr val="accent5">
                <a:lumMod val="50000"/>
              </a:schemeClr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9164" name="Line 11"/>
          <p:cNvSpPr>
            <a:spLocks noChangeShapeType="1"/>
          </p:cNvSpPr>
          <p:nvPr/>
        </p:nvSpPr>
        <p:spPr bwMode="auto">
          <a:xfrm>
            <a:off x="4648200" y="1676400"/>
            <a:ext cx="1588" cy="381000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3" name="TextovéPole 12"/>
          <p:cNvSpPr txBox="1"/>
          <p:nvPr/>
        </p:nvSpPr>
        <p:spPr>
          <a:xfrm>
            <a:off x="7884368" y="3717032"/>
            <a:ext cx="360040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o</a:t>
            </a:r>
            <a:endParaRPr lang="cs-CZ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animBg="1"/>
      <p:bldP spid="399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467544" y="404664"/>
            <a:ext cx="1872208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3800" b="1" dirty="0" smtClean="0">
                <a:solidFill>
                  <a:srgbClr val="000000"/>
                </a:solidFill>
              </a:rPr>
              <a:t>Komplet</a:t>
            </a:r>
            <a:endParaRPr lang="en-GB" sz="3800" b="1" dirty="0">
              <a:solidFill>
                <a:srgbClr val="000000"/>
              </a:solidFill>
            </a:endParaRPr>
          </a:p>
        </p:txBody>
      </p:sp>
      <p:sp>
        <p:nvSpPr>
          <p:cNvPr id="50179" name="Line 2"/>
          <p:cNvSpPr>
            <a:spLocks noChangeShapeType="1"/>
          </p:cNvSpPr>
          <p:nvPr/>
        </p:nvSpPr>
        <p:spPr bwMode="auto">
          <a:xfrm>
            <a:off x="1981200" y="3657600"/>
            <a:ext cx="6019800" cy="158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0963" name="Line 3"/>
          <p:cNvSpPr>
            <a:spLocks noChangeShapeType="1"/>
          </p:cNvSpPr>
          <p:nvPr/>
        </p:nvSpPr>
        <p:spPr bwMode="auto">
          <a:xfrm>
            <a:off x="4648200" y="2743200"/>
            <a:ext cx="4038600" cy="2590800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0181" name="Line 4"/>
          <p:cNvSpPr>
            <a:spLocks noChangeShapeType="1"/>
          </p:cNvSpPr>
          <p:nvPr/>
        </p:nvSpPr>
        <p:spPr bwMode="auto">
          <a:xfrm>
            <a:off x="60960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0182" name="Line 5"/>
          <p:cNvSpPr>
            <a:spLocks noChangeShapeType="1"/>
          </p:cNvSpPr>
          <p:nvPr/>
        </p:nvSpPr>
        <p:spPr bwMode="auto">
          <a:xfrm>
            <a:off x="32004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0183" name="Text Box 6"/>
          <p:cNvSpPr txBox="1">
            <a:spLocks noChangeArrowheads="1"/>
          </p:cNvSpPr>
          <p:nvPr/>
        </p:nvSpPr>
        <p:spPr bwMode="auto">
          <a:xfrm>
            <a:off x="2771800" y="3717032"/>
            <a:ext cx="736674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1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50184" name="Text Box 7"/>
          <p:cNvSpPr txBox="1">
            <a:spLocks noChangeArrowheads="1"/>
          </p:cNvSpPr>
          <p:nvPr/>
        </p:nvSpPr>
        <p:spPr bwMode="auto">
          <a:xfrm>
            <a:off x="5791200" y="3810000"/>
            <a:ext cx="1157064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2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40968" name="Line 8"/>
          <p:cNvSpPr>
            <a:spLocks noChangeShapeType="1"/>
          </p:cNvSpPr>
          <p:nvPr/>
        </p:nvSpPr>
        <p:spPr bwMode="auto">
          <a:xfrm flipV="1">
            <a:off x="4648200" y="2513013"/>
            <a:ext cx="3276600" cy="1146175"/>
          </a:xfrm>
          <a:prstGeom prst="line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>
            <a:off x="4648200" y="4495800"/>
            <a:ext cx="4038600" cy="1588"/>
          </a:xfrm>
          <a:prstGeom prst="line">
            <a:avLst/>
          </a:prstGeom>
          <a:noFill/>
          <a:ln w="38160">
            <a:solidFill>
              <a:srgbClr val="00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0187" name="Line 10"/>
          <p:cNvSpPr>
            <a:spLocks noChangeShapeType="1"/>
          </p:cNvSpPr>
          <p:nvPr/>
        </p:nvSpPr>
        <p:spPr bwMode="auto">
          <a:xfrm>
            <a:off x="4648200" y="1676400"/>
            <a:ext cx="1588" cy="381000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>
            <a:off x="685800" y="2205038"/>
            <a:ext cx="3962400" cy="2290762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V="1">
            <a:off x="1404938" y="3656013"/>
            <a:ext cx="3276600" cy="1146175"/>
          </a:xfrm>
          <a:prstGeom prst="line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>
            <a:off x="609600" y="2743200"/>
            <a:ext cx="4038600" cy="1588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5" name="TextovéPole 14"/>
          <p:cNvSpPr txBox="1"/>
          <p:nvPr/>
        </p:nvSpPr>
        <p:spPr>
          <a:xfrm>
            <a:off x="7956376" y="3717032"/>
            <a:ext cx="360040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o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4716016" y="3717032"/>
            <a:ext cx="3032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40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8" dur="5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animBg="1"/>
      <p:bldP spid="40968" grpId="0" animBg="1"/>
      <p:bldP spid="40969" grpId="0" animBg="1"/>
      <p:bldP spid="40971" grpId="0" animBg="1"/>
      <p:bldP spid="40972" grpId="0" animBg="1"/>
      <p:bldP spid="4097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251520" y="260648"/>
            <a:ext cx="7772400" cy="1359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u="sng" dirty="0" err="1">
                <a:solidFill>
                  <a:srgbClr val="000000"/>
                </a:solidFill>
              </a:rPr>
              <a:t>Zobrazení</a:t>
            </a:r>
            <a:r>
              <a:rPr lang="en-GB" sz="3200" u="sng" dirty="0">
                <a:solidFill>
                  <a:srgbClr val="000000"/>
                </a:solidFill>
              </a:rPr>
              <a:t>  </a:t>
            </a:r>
            <a:r>
              <a:rPr lang="en-GB" sz="3200" u="sng" dirty="0" err="1" smtClean="0">
                <a:solidFill>
                  <a:srgbClr val="000000"/>
                </a:solidFill>
              </a:rPr>
              <a:t>spojkou</a:t>
            </a:r>
            <a:endParaRPr lang="cs-CZ" sz="3200" u="sng" dirty="0" smtClean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sz="3200" u="sng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smtClean="0">
                <a:solidFill>
                  <a:srgbClr val="000000"/>
                </a:solidFill>
              </a:rPr>
              <a:t>1</a:t>
            </a:r>
            <a:r>
              <a:rPr lang="en-GB" sz="3200" dirty="0">
                <a:solidFill>
                  <a:srgbClr val="000000"/>
                </a:solidFill>
              </a:rPr>
              <a:t>.</a:t>
            </a:r>
            <a:r>
              <a:rPr lang="en-GB" b="1" dirty="0">
                <a:solidFill>
                  <a:srgbClr val="000000"/>
                </a:solidFill>
              </a:rPr>
              <a:t>  </a:t>
            </a:r>
            <a:r>
              <a:rPr lang="en-GB" i="0" dirty="0" err="1">
                <a:solidFill>
                  <a:srgbClr val="000000"/>
                </a:solidFill>
              </a:rPr>
              <a:t>předmět</a:t>
            </a:r>
            <a:r>
              <a:rPr lang="en-GB" i="0" dirty="0">
                <a:solidFill>
                  <a:srgbClr val="000000"/>
                </a:solidFill>
              </a:rPr>
              <a:t> </a:t>
            </a:r>
            <a:r>
              <a:rPr lang="en-GB" i="0" dirty="0" err="1">
                <a:solidFill>
                  <a:srgbClr val="000000"/>
                </a:solidFill>
              </a:rPr>
              <a:t>dále</a:t>
            </a:r>
            <a:r>
              <a:rPr lang="en-GB" i="0" dirty="0">
                <a:solidFill>
                  <a:srgbClr val="000000"/>
                </a:solidFill>
              </a:rPr>
              <a:t> </a:t>
            </a:r>
            <a:r>
              <a:rPr lang="en-GB" i="0" dirty="0" err="1">
                <a:solidFill>
                  <a:srgbClr val="000000"/>
                </a:solidFill>
              </a:rPr>
              <a:t>než</a:t>
            </a:r>
            <a:r>
              <a:rPr lang="en-GB" i="0" dirty="0">
                <a:solidFill>
                  <a:srgbClr val="000000"/>
                </a:solidFill>
              </a:rPr>
              <a:t> </a:t>
            </a:r>
            <a:r>
              <a:rPr lang="en-GB" b="1" dirty="0" smtClean="0">
                <a:solidFill>
                  <a:srgbClr val="000000"/>
                </a:solidFill>
              </a:rPr>
              <a:t>2f</a:t>
            </a:r>
            <a:r>
              <a:rPr lang="cs-CZ" b="1" dirty="0" smtClean="0">
                <a:solidFill>
                  <a:srgbClr val="000000"/>
                </a:solidFill>
              </a:rPr>
              <a:t>, </a:t>
            </a:r>
            <a:r>
              <a:rPr lang="cs-CZ" dirty="0" smtClean="0">
                <a:solidFill>
                  <a:srgbClr val="000000"/>
                </a:solidFill>
              </a:rPr>
              <a:t>(f = 2,5 cm, a = 6 cm, výška 3 cm)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1203" name="Line 2"/>
          <p:cNvSpPr>
            <a:spLocks noChangeShapeType="1"/>
          </p:cNvSpPr>
          <p:nvPr/>
        </p:nvSpPr>
        <p:spPr bwMode="auto">
          <a:xfrm>
            <a:off x="1447800" y="3657600"/>
            <a:ext cx="6553200" cy="158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1987" name="Line 3"/>
          <p:cNvSpPr>
            <a:spLocks noChangeShapeType="1"/>
          </p:cNvSpPr>
          <p:nvPr/>
        </p:nvSpPr>
        <p:spPr bwMode="auto">
          <a:xfrm>
            <a:off x="1219200" y="2555875"/>
            <a:ext cx="3429000" cy="1588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 type="none" w="med" len="med"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4643438" y="2530475"/>
            <a:ext cx="3055937" cy="2678113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1206" name="Line 5"/>
          <p:cNvSpPr>
            <a:spLocks noChangeShapeType="1"/>
          </p:cNvSpPr>
          <p:nvPr/>
        </p:nvSpPr>
        <p:spPr bwMode="auto">
          <a:xfrm>
            <a:off x="59436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1207" name="Line 6"/>
          <p:cNvSpPr>
            <a:spLocks noChangeShapeType="1"/>
          </p:cNvSpPr>
          <p:nvPr/>
        </p:nvSpPr>
        <p:spPr bwMode="auto">
          <a:xfrm>
            <a:off x="33528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1208" name="Text Box 7"/>
          <p:cNvSpPr txBox="1">
            <a:spLocks noChangeArrowheads="1"/>
          </p:cNvSpPr>
          <p:nvPr/>
        </p:nvSpPr>
        <p:spPr bwMode="auto">
          <a:xfrm>
            <a:off x="3043238" y="3810000"/>
            <a:ext cx="664666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1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51209" name="Text Box 8"/>
          <p:cNvSpPr txBox="1">
            <a:spLocks noChangeArrowheads="1"/>
          </p:cNvSpPr>
          <p:nvPr/>
        </p:nvSpPr>
        <p:spPr bwMode="auto">
          <a:xfrm>
            <a:off x="5580112" y="3645024"/>
            <a:ext cx="720080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2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>
            <a:off x="1354138" y="2487613"/>
            <a:ext cx="6530975" cy="2320925"/>
          </a:xfrm>
          <a:prstGeom prst="line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>
            <a:off x="533400" y="1905000"/>
            <a:ext cx="4114800" cy="2514600"/>
          </a:xfrm>
          <a:prstGeom prst="line">
            <a:avLst/>
          </a:prstGeom>
          <a:noFill/>
          <a:ln w="38100">
            <a:solidFill>
              <a:srgbClr val="0033CC"/>
            </a:solidFill>
            <a:miter lim="800000"/>
            <a:headEnd type="none" w="med" len="med"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>
            <a:off x="4648200" y="4419600"/>
            <a:ext cx="4114800" cy="1588"/>
          </a:xfrm>
          <a:prstGeom prst="line">
            <a:avLst/>
          </a:prstGeom>
          <a:noFill/>
          <a:ln w="38160">
            <a:solidFill>
              <a:srgbClr val="00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V="1">
            <a:off x="1619672" y="2564904"/>
            <a:ext cx="15280" cy="1094284"/>
          </a:xfrm>
          <a:prstGeom prst="line">
            <a:avLst/>
          </a:prstGeom>
          <a:noFill/>
          <a:ln w="7632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6804248" y="3645024"/>
            <a:ext cx="1588" cy="762000"/>
          </a:xfrm>
          <a:prstGeom prst="line">
            <a:avLst/>
          </a:prstGeom>
          <a:noFill/>
          <a:ln w="76320">
            <a:solidFill>
              <a:srgbClr val="33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683568" y="4941168"/>
            <a:ext cx="2819400" cy="157184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rgbClr val="000000"/>
                </a:solidFill>
              </a:rPr>
              <a:t>Obraz</a:t>
            </a:r>
            <a:r>
              <a:rPr lang="en-GB" b="1" dirty="0">
                <a:solidFill>
                  <a:srgbClr val="000000"/>
                </a:solidFill>
              </a:rPr>
              <a:t>:  </a:t>
            </a:r>
            <a:r>
              <a:rPr lang="en-GB" b="1" dirty="0">
                <a:solidFill>
                  <a:srgbClr val="00CC99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zmenšený</a:t>
            </a:r>
            <a:r>
              <a:rPr lang="en-GB" b="1" dirty="0">
                <a:solidFill>
                  <a:schemeClr val="tx1"/>
                </a:solidFill>
              </a:rPr>
              <a:t>   	</a:t>
            </a:r>
            <a:r>
              <a:rPr lang="cs-CZ" b="1" dirty="0" smtClean="0">
                <a:solidFill>
                  <a:schemeClr val="tx1"/>
                </a:solidFill>
              </a:rPr>
              <a:t>              </a:t>
            </a:r>
            <a:r>
              <a:rPr lang="en-GB" b="1" dirty="0" err="1" smtClean="0">
                <a:solidFill>
                  <a:schemeClr val="tx1"/>
                </a:solidFill>
              </a:rPr>
              <a:t>skutečný</a:t>
            </a:r>
            <a:r>
              <a:rPr lang="en-GB" b="1" dirty="0" smtClean="0">
                <a:solidFill>
                  <a:schemeClr val="tx1"/>
                </a:solidFill>
              </a:rPr>
              <a:t>                          </a:t>
            </a:r>
            <a:r>
              <a:rPr lang="en-GB" b="1" dirty="0">
                <a:solidFill>
                  <a:schemeClr val="tx1"/>
                </a:solidFill>
              </a:rPr>
              <a:t>	</a:t>
            </a:r>
            <a:r>
              <a:rPr lang="cs-CZ" b="1" dirty="0" smtClean="0">
                <a:solidFill>
                  <a:schemeClr val="tx1"/>
                </a:solidFill>
              </a:rPr>
              <a:t>              </a:t>
            </a:r>
            <a:r>
              <a:rPr lang="en-GB" b="1" dirty="0" err="1" smtClean="0">
                <a:solidFill>
                  <a:schemeClr val="tx1"/>
                </a:solidFill>
              </a:rPr>
              <a:t>převrácený</a:t>
            </a:r>
            <a:r>
              <a:rPr lang="en-GB" b="1" dirty="0" smtClean="0">
                <a:solidFill>
                  <a:schemeClr val="tx1"/>
                </a:solidFill>
              </a:rPr>
              <a:t> </a:t>
            </a:r>
            <a:r>
              <a:rPr lang="en-GB" b="1" dirty="0">
                <a:solidFill>
                  <a:schemeClr val="tx1"/>
                </a:solidFill>
              </a:rPr>
              <a:t/>
            </a:r>
            <a:br>
              <a:rPr lang="en-GB" b="1" dirty="0">
                <a:solidFill>
                  <a:schemeClr val="tx1"/>
                </a:solidFill>
              </a:rPr>
            </a:b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218" name="Line 17"/>
          <p:cNvSpPr>
            <a:spLocks noChangeShapeType="1"/>
          </p:cNvSpPr>
          <p:nvPr/>
        </p:nvSpPr>
        <p:spPr bwMode="auto">
          <a:xfrm>
            <a:off x="4648200" y="1676400"/>
            <a:ext cx="1588" cy="381000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7812360" y="3717032"/>
            <a:ext cx="360040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o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4283968" y="3717032"/>
            <a:ext cx="3032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 additive="repl">
                                        <p:cTn id="13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4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1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6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9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75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75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  <p:bldP spid="41988" grpId="0" animBg="1"/>
      <p:bldP spid="41993" grpId="0" animBg="1"/>
      <p:bldP spid="41994" grpId="0" animBg="1"/>
      <p:bldP spid="41995" grpId="0" animBg="1"/>
      <p:bldP spid="41996" grpId="0" animBg="1"/>
      <p:bldP spid="4199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251520" y="260648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sng" dirty="0">
                <a:solidFill>
                  <a:srgbClr val="000000"/>
                </a:solidFill>
              </a:rPr>
              <a:t/>
            </a:r>
            <a:br>
              <a:rPr lang="en-GB" sz="3200" b="1" u="sng" dirty="0">
                <a:solidFill>
                  <a:srgbClr val="000000"/>
                </a:solidFill>
              </a:rPr>
            </a:br>
            <a:r>
              <a:rPr lang="en-GB" b="1" dirty="0">
                <a:solidFill>
                  <a:srgbClr val="000000"/>
                </a:solidFill>
              </a:rPr>
              <a:t>2</a:t>
            </a:r>
            <a:r>
              <a:rPr lang="en-GB" sz="3200" dirty="0">
                <a:solidFill>
                  <a:srgbClr val="000000"/>
                </a:solidFill>
              </a:rPr>
              <a:t>.</a:t>
            </a:r>
            <a:r>
              <a:rPr lang="en-GB" b="1" dirty="0">
                <a:solidFill>
                  <a:srgbClr val="000000"/>
                </a:solidFill>
              </a:rPr>
              <a:t>  </a:t>
            </a:r>
            <a:r>
              <a:rPr lang="en-GB" i="0" dirty="0" err="1">
                <a:solidFill>
                  <a:srgbClr val="000000"/>
                </a:solidFill>
              </a:rPr>
              <a:t>předmět</a:t>
            </a:r>
            <a:r>
              <a:rPr lang="en-GB" i="0" dirty="0">
                <a:solidFill>
                  <a:srgbClr val="000000"/>
                </a:solidFill>
              </a:rPr>
              <a:t> </a:t>
            </a:r>
            <a:r>
              <a:rPr lang="en-GB" i="0" dirty="0" err="1">
                <a:solidFill>
                  <a:srgbClr val="000000"/>
                </a:solidFill>
              </a:rPr>
              <a:t>mezi</a:t>
            </a:r>
            <a:r>
              <a:rPr lang="en-GB" i="0" dirty="0">
                <a:solidFill>
                  <a:srgbClr val="000000"/>
                </a:solidFill>
              </a:rPr>
              <a:t>  </a:t>
            </a:r>
            <a:r>
              <a:rPr lang="en-GB" b="1" i="0" dirty="0">
                <a:solidFill>
                  <a:srgbClr val="FF33CC"/>
                </a:solidFill>
              </a:rPr>
              <a:t> </a:t>
            </a:r>
            <a:r>
              <a:rPr lang="en-GB" b="1" dirty="0">
                <a:solidFill>
                  <a:schemeClr val="tx1"/>
                </a:solidFill>
              </a:rPr>
              <a:t>f</a:t>
            </a:r>
            <a:r>
              <a:rPr lang="en-GB" b="1" i="0" dirty="0">
                <a:solidFill>
                  <a:srgbClr val="FF33CC"/>
                </a:solidFill>
              </a:rPr>
              <a:t> </a:t>
            </a:r>
            <a:r>
              <a:rPr lang="en-GB" i="0" dirty="0">
                <a:solidFill>
                  <a:srgbClr val="000000"/>
                </a:solidFill>
              </a:rPr>
              <a:t> a </a:t>
            </a:r>
            <a:r>
              <a:rPr lang="en-GB" b="1" dirty="0" smtClean="0">
                <a:solidFill>
                  <a:schemeClr val="tx1"/>
                </a:solidFill>
              </a:rPr>
              <a:t>2f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rgbClr val="000000"/>
                </a:solidFill>
              </a:rPr>
              <a:t>(f = 2,5 cm, a = 4 cm, výška 3 cm)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227" name="Line 2"/>
          <p:cNvSpPr>
            <a:spLocks noChangeShapeType="1"/>
          </p:cNvSpPr>
          <p:nvPr/>
        </p:nvSpPr>
        <p:spPr bwMode="auto">
          <a:xfrm flipV="1">
            <a:off x="1219200" y="3717032"/>
            <a:ext cx="7097216" cy="1676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2228" name="Line 3"/>
          <p:cNvSpPr>
            <a:spLocks noChangeShapeType="1"/>
          </p:cNvSpPr>
          <p:nvPr/>
        </p:nvSpPr>
        <p:spPr bwMode="auto">
          <a:xfrm>
            <a:off x="4572000" y="1828800"/>
            <a:ext cx="1588" cy="38100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>
            <a:off x="1116013" y="2565400"/>
            <a:ext cx="3455987" cy="1588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 type="none" w="med" len="med"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>
            <a:off x="4572000" y="2564905"/>
            <a:ext cx="4392488" cy="3528391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2231" name="Line 6"/>
          <p:cNvSpPr>
            <a:spLocks noChangeShapeType="1"/>
          </p:cNvSpPr>
          <p:nvPr/>
        </p:nvSpPr>
        <p:spPr bwMode="auto">
          <a:xfrm>
            <a:off x="6012160" y="3573016"/>
            <a:ext cx="1588" cy="3810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2232" name="Line 7"/>
          <p:cNvSpPr>
            <a:spLocks noChangeShapeType="1"/>
          </p:cNvSpPr>
          <p:nvPr/>
        </p:nvSpPr>
        <p:spPr bwMode="auto">
          <a:xfrm flipV="1">
            <a:off x="3124200" y="3503613"/>
            <a:ext cx="1588" cy="42545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2233" name="Text Box 8"/>
          <p:cNvSpPr txBox="1">
            <a:spLocks noChangeArrowheads="1"/>
          </p:cNvSpPr>
          <p:nvPr/>
        </p:nvSpPr>
        <p:spPr bwMode="auto">
          <a:xfrm>
            <a:off x="2819400" y="3789363"/>
            <a:ext cx="600472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1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1475656" y="2204864"/>
            <a:ext cx="7200800" cy="3528392"/>
          </a:xfrm>
          <a:prstGeom prst="line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1907704" y="2132856"/>
            <a:ext cx="2664296" cy="3384376"/>
          </a:xfrm>
          <a:prstGeom prst="line">
            <a:avLst/>
          </a:prstGeom>
          <a:noFill/>
          <a:ln w="38160">
            <a:solidFill>
              <a:srgbClr val="0033CC"/>
            </a:solidFill>
            <a:miter lim="800000"/>
            <a:headEnd type="none" w="med" len="med"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3019" name="Line 11"/>
          <p:cNvSpPr>
            <a:spLocks noChangeShapeType="1"/>
          </p:cNvSpPr>
          <p:nvPr/>
        </p:nvSpPr>
        <p:spPr bwMode="auto">
          <a:xfrm>
            <a:off x="4572000" y="5517232"/>
            <a:ext cx="4114800" cy="1587"/>
          </a:xfrm>
          <a:prstGeom prst="line">
            <a:avLst/>
          </a:prstGeom>
          <a:noFill/>
          <a:ln w="38160">
            <a:solidFill>
              <a:srgbClr val="00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3020" name="Line 12"/>
          <p:cNvSpPr>
            <a:spLocks noChangeShapeType="1"/>
          </p:cNvSpPr>
          <p:nvPr/>
        </p:nvSpPr>
        <p:spPr bwMode="auto">
          <a:xfrm flipV="1">
            <a:off x="2267744" y="2564904"/>
            <a:ext cx="1588" cy="1201737"/>
          </a:xfrm>
          <a:prstGeom prst="line">
            <a:avLst/>
          </a:prstGeom>
          <a:noFill/>
          <a:ln w="7632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3021" name="Line 13"/>
          <p:cNvSpPr>
            <a:spLocks noChangeShapeType="1"/>
          </p:cNvSpPr>
          <p:nvPr/>
        </p:nvSpPr>
        <p:spPr bwMode="auto">
          <a:xfrm>
            <a:off x="8244408" y="3717032"/>
            <a:ext cx="0" cy="1800200"/>
          </a:xfrm>
          <a:prstGeom prst="line">
            <a:avLst/>
          </a:prstGeom>
          <a:noFill/>
          <a:ln w="76320">
            <a:solidFill>
              <a:srgbClr val="00B05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755576" y="5013176"/>
            <a:ext cx="2971800" cy="157184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rgbClr val="000000"/>
                </a:solidFill>
              </a:rPr>
              <a:t>Obraz</a:t>
            </a:r>
            <a:r>
              <a:rPr lang="en-GB" b="1" dirty="0">
                <a:solidFill>
                  <a:schemeClr val="tx1"/>
                </a:solidFill>
              </a:rPr>
              <a:t>:   </a:t>
            </a:r>
            <a:r>
              <a:rPr lang="en-GB" b="1" dirty="0" err="1">
                <a:solidFill>
                  <a:schemeClr val="tx1"/>
                </a:solidFill>
              </a:rPr>
              <a:t>zvětšený</a:t>
            </a:r>
            <a:r>
              <a:rPr lang="en-GB" b="1" dirty="0">
                <a:solidFill>
                  <a:schemeClr val="tx1"/>
                </a:solidFill>
              </a:rPr>
              <a:t>   		</a:t>
            </a:r>
            <a:r>
              <a:rPr lang="en-GB" b="1" dirty="0" err="1">
                <a:solidFill>
                  <a:schemeClr val="tx1"/>
                </a:solidFill>
              </a:rPr>
              <a:t>skutečný</a:t>
            </a:r>
            <a:r>
              <a:rPr lang="en-GB" b="1" dirty="0">
                <a:solidFill>
                  <a:schemeClr val="tx1"/>
                </a:solidFill>
              </a:rPr>
              <a:t>                          </a:t>
            </a:r>
            <a:r>
              <a:rPr lang="cs-CZ" b="1" dirty="0" smtClean="0">
                <a:solidFill>
                  <a:schemeClr val="tx1"/>
                </a:solidFill>
              </a:rPr>
              <a:t>    </a:t>
            </a:r>
            <a:r>
              <a:rPr lang="en-GB" b="1" dirty="0">
                <a:solidFill>
                  <a:schemeClr val="tx1"/>
                </a:solidFill>
              </a:rPr>
              <a:t>	</a:t>
            </a:r>
            <a:r>
              <a:rPr lang="cs-CZ" b="1" dirty="0" smtClean="0">
                <a:solidFill>
                  <a:schemeClr val="tx1"/>
                </a:solidFill>
              </a:rPr>
              <a:t>	</a:t>
            </a:r>
            <a:r>
              <a:rPr lang="en-GB" b="1" dirty="0" err="1" smtClean="0">
                <a:solidFill>
                  <a:schemeClr val="tx1"/>
                </a:solidFill>
              </a:rPr>
              <a:t>převrácený</a:t>
            </a:r>
            <a:r>
              <a:rPr lang="en-GB" b="1" dirty="0" smtClean="0">
                <a:solidFill>
                  <a:schemeClr val="tx1"/>
                </a:solidFill>
              </a:rPr>
              <a:t> </a:t>
            </a:r>
            <a:r>
              <a:rPr lang="en-GB" b="1" dirty="0">
                <a:solidFill>
                  <a:schemeClr val="tx1"/>
                </a:solidFill>
              </a:rPr>
              <a:t/>
            </a:r>
            <a:br>
              <a:rPr lang="en-GB" b="1" dirty="0">
                <a:solidFill>
                  <a:schemeClr val="tx1"/>
                </a:solidFill>
              </a:rPr>
            </a:b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242" name="Text Box 17"/>
          <p:cNvSpPr txBox="1">
            <a:spLocks noChangeArrowheads="1"/>
          </p:cNvSpPr>
          <p:nvPr/>
        </p:nvSpPr>
        <p:spPr bwMode="auto">
          <a:xfrm>
            <a:off x="5410200" y="3810000"/>
            <a:ext cx="6477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2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8028384" y="3212976"/>
            <a:ext cx="360040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o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4139952" y="3789040"/>
            <a:ext cx="3032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" fill="hold"/>
                                        <p:tgtEl>
                                          <p:spTgt spid="43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" fill="hold"/>
                                        <p:tgtEl>
                                          <p:spTgt spid="43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4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1" dur="5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6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9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75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75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nimBg="1"/>
      <p:bldP spid="43013" grpId="0" animBg="1"/>
      <p:bldP spid="43017" grpId="0" animBg="1"/>
      <p:bldP spid="43018" grpId="0" animBg="1"/>
      <p:bldP spid="43019" grpId="0" animBg="1"/>
      <p:bldP spid="43020" grpId="0" animBg="1"/>
      <p:bldP spid="430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467544" y="260648"/>
            <a:ext cx="7772400" cy="89614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smtClean="0">
                <a:solidFill>
                  <a:srgbClr val="000000"/>
                </a:solidFill>
              </a:rPr>
              <a:t>3</a:t>
            </a:r>
            <a:r>
              <a:rPr lang="en-GB" sz="3200" dirty="0">
                <a:solidFill>
                  <a:srgbClr val="000000"/>
                </a:solidFill>
              </a:rPr>
              <a:t>.</a:t>
            </a:r>
            <a:r>
              <a:rPr lang="en-GB" b="1" dirty="0">
                <a:solidFill>
                  <a:srgbClr val="000000"/>
                </a:solidFill>
              </a:rPr>
              <a:t>  </a:t>
            </a:r>
            <a:r>
              <a:rPr lang="en-GB" i="0" dirty="0" err="1">
                <a:solidFill>
                  <a:srgbClr val="000000"/>
                </a:solidFill>
              </a:rPr>
              <a:t>předmět</a:t>
            </a:r>
            <a:r>
              <a:rPr lang="en-GB" i="0" dirty="0">
                <a:solidFill>
                  <a:srgbClr val="000000"/>
                </a:solidFill>
              </a:rPr>
              <a:t> </a:t>
            </a:r>
            <a:r>
              <a:rPr lang="en-GB" i="0" dirty="0" err="1">
                <a:solidFill>
                  <a:srgbClr val="000000"/>
                </a:solidFill>
              </a:rPr>
              <a:t>mezi</a:t>
            </a:r>
            <a:r>
              <a:rPr lang="en-GB" i="0" dirty="0">
                <a:solidFill>
                  <a:srgbClr val="000000"/>
                </a:solidFill>
              </a:rPr>
              <a:t>  </a:t>
            </a:r>
            <a:r>
              <a:rPr lang="en-GB" b="1" i="0" dirty="0">
                <a:solidFill>
                  <a:srgbClr val="FF33CC"/>
                </a:solidFill>
              </a:rPr>
              <a:t> </a:t>
            </a:r>
            <a:r>
              <a:rPr lang="cs-CZ" b="1" dirty="0" smtClean="0">
                <a:solidFill>
                  <a:schemeClr val="tx1"/>
                </a:solidFill>
              </a:rPr>
              <a:t>F</a:t>
            </a:r>
            <a:r>
              <a:rPr lang="cs-CZ" b="1" baseline="-25000" dirty="0" smtClean="0">
                <a:solidFill>
                  <a:schemeClr val="tx1"/>
                </a:solidFill>
              </a:rPr>
              <a:t>1</a:t>
            </a:r>
            <a:r>
              <a:rPr lang="en-GB" i="0" dirty="0" smtClean="0">
                <a:solidFill>
                  <a:srgbClr val="000000"/>
                </a:solidFill>
              </a:rPr>
              <a:t> </a:t>
            </a:r>
            <a:r>
              <a:rPr lang="en-GB" i="0" dirty="0">
                <a:solidFill>
                  <a:srgbClr val="000000"/>
                </a:solidFill>
              </a:rPr>
              <a:t>a </a:t>
            </a:r>
            <a:r>
              <a:rPr lang="cs-CZ" b="1" dirty="0" smtClean="0">
                <a:solidFill>
                  <a:srgbClr val="000000"/>
                </a:solidFill>
              </a:rPr>
              <a:t>S </a:t>
            </a:r>
            <a:r>
              <a:rPr lang="cs-CZ" dirty="0" smtClean="0">
                <a:solidFill>
                  <a:srgbClr val="000000"/>
                </a:solidFill>
              </a:rPr>
              <a:t>(f = 3 cm, a = 1 cm, výška 1,5 cm)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53251" name="Line 2"/>
          <p:cNvSpPr>
            <a:spLocks noChangeShapeType="1"/>
          </p:cNvSpPr>
          <p:nvPr/>
        </p:nvSpPr>
        <p:spPr bwMode="auto">
          <a:xfrm>
            <a:off x="1447800" y="3657600"/>
            <a:ext cx="6553200" cy="158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3252" name="Line 3"/>
          <p:cNvSpPr>
            <a:spLocks noChangeShapeType="1"/>
          </p:cNvSpPr>
          <p:nvPr/>
        </p:nvSpPr>
        <p:spPr bwMode="auto">
          <a:xfrm>
            <a:off x="4648200" y="1295400"/>
            <a:ext cx="1588" cy="41910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 type="triangle" w="med" len="med"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1219200" y="2895600"/>
            <a:ext cx="3429000" cy="1588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 type="none" w="med" len="med"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4675189" y="2882900"/>
            <a:ext cx="4001268" cy="2418308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3255" name="Line 6"/>
          <p:cNvSpPr>
            <a:spLocks noChangeShapeType="1"/>
          </p:cNvSpPr>
          <p:nvPr/>
        </p:nvSpPr>
        <p:spPr bwMode="auto">
          <a:xfrm>
            <a:off x="59436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3256" name="Line 7"/>
          <p:cNvSpPr>
            <a:spLocks noChangeShapeType="1"/>
          </p:cNvSpPr>
          <p:nvPr/>
        </p:nvSpPr>
        <p:spPr bwMode="auto">
          <a:xfrm>
            <a:off x="33528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3257" name="Text Box 8"/>
          <p:cNvSpPr txBox="1">
            <a:spLocks noChangeArrowheads="1"/>
          </p:cNvSpPr>
          <p:nvPr/>
        </p:nvSpPr>
        <p:spPr bwMode="auto">
          <a:xfrm>
            <a:off x="5791200" y="3810000"/>
            <a:ext cx="581000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2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>
            <a:off x="2987824" y="1556792"/>
            <a:ext cx="3672408" cy="4608512"/>
          </a:xfrm>
          <a:prstGeom prst="line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 flipH="1">
            <a:off x="2195736" y="2204864"/>
            <a:ext cx="2448272" cy="2736304"/>
          </a:xfrm>
          <a:prstGeom prst="line">
            <a:avLst/>
          </a:prstGeom>
          <a:noFill/>
          <a:ln w="38160">
            <a:solidFill>
              <a:srgbClr val="0033CC"/>
            </a:solidFill>
            <a:miter lim="800000"/>
            <a:headEnd type="triangle" w="med" len="med"/>
            <a:tailEnd type="non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>
            <a:off x="4644008" y="2204864"/>
            <a:ext cx="4114800" cy="1588"/>
          </a:xfrm>
          <a:prstGeom prst="line">
            <a:avLst/>
          </a:prstGeom>
          <a:noFill/>
          <a:ln w="38160">
            <a:solidFill>
              <a:srgbClr val="00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 flipV="1">
            <a:off x="4038600" y="2894013"/>
            <a:ext cx="1588" cy="765175"/>
          </a:xfrm>
          <a:prstGeom prst="line">
            <a:avLst/>
          </a:prstGeom>
          <a:noFill/>
          <a:ln w="7632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1403648" y="5301208"/>
            <a:ext cx="297180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rgbClr val="000000"/>
                </a:solidFill>
              </a:rPr>
              <a:t>Obraz</a:t>
            </a:r>
            <a:r>
              <a:rPr lang="en-GB" b="1" dirty="0">
                <a:solidFill>
                  <a:srgbClr val="000000"/>
                </a:solidFill>
              </a:rPr>
              <a:t>:  </a:t>
            </a:r>
            <a:r>
              <a:rPr lang="en-GB" b="1" dirty="0" err="1" smtClean="0">
                <a:solidFill>
                  <a:schemeClr val="tx1"/>
                </a:solidFill>
              </a:rPr>
              <a:t>zvětšený</a:t>
            </a:r>
            <a:r>
              <a:rPr lang="en-GB" b="1" dirty="0" smtClean="0">
                <a:solidFill>
                  <a:schemeClr val="tx1"/>
                </a:solidFill>
              </a:rPr>
              <a:t>   </a:t>
            </a:r>
            <a:r>
              <a:rPr lang="en-GB" b="1" dirty="0">
                <a:solidFill>
                  <a:schemeClr val="tx1"/>
                </a:solidFill>
              </a:rPr>
              <a:t>		</a:t>
            </a:r>
            <a:r>
              <a:rPr lang="en-GB" b="1" dirty="0" err="1">
                <a:solidFill>
                  <a:schemeClr val="tx1"/>
                </a:solidFill>
              </a:rPr>
              <a:t>neskutečný</a:t>
            </a:r>
            <a:r>
              <a:rPr lang="en-GB" b="1" u="sng" dirty="0">
                <a:solidFill>
                  <a:schemeClr val="tx1"/>
                </a:solidFill>
              </a:rPr>
              <a:t>    </a:t>
            </a:r>
            <a:r>
              <a:rPr lang="en-GB" b="1" dirty="0">
                <a:solidFill>
                  <a:schemeClr val="tx1"/>
                </a:solidFill>
              </a:rPr>
              <a:t>                      </a:t>
            </a:r>
            <a:r>
              <a:rPr lang="cs-CZ" b="1" dirty="0" smtClean="0">
                <a:solidFill>
                  <a:schemeClr val="tx1"/>
                </a:solidFill>
              </a:rPr>
              <a:t>	</a:t>
            </a:r>
            <a:r>
              <a:rPr lang="en-GB" b="1" dirty="0">
                <a:solidFill>
                  <a:schemeClr val="tx1"/>
                </a:solidFill>
              </a:rPr>
              <a:t>	</a:t>
            </a:r>
            <a:r>
              <a:rPr lang="cs-CZ" b="1" dirty="0" err="1" smtClean="0">
                <a:solidFill>
                  <a:schemeClr val="tx1"/>
                </a:solidFill>
              </a:rPr>
              <a:t>přímý</a:t>
            </a:r>
            <a:endParaRPr lang="en-GB" b="1" dirty="0" err="1">
              <a:solidFill>
                <a:schemeClr val="tx1"/>
              </a:solidFill>
            </a:endParaRPr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 flipH="1">
            <a:off x="755576" y="2204864"/>
            <a:ext cx="3889375" cy="1588"/>
          </a:xfrm>
          <a:prstGeom prst="line">
            <a:avLst/>
          </a:prstGeom>
          <a:noFill/>
          <a:ln w="38160">
            <a:solidFill>
              <a:srgbClr val="3333CC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 flipH="1" flipV="1">
            <a:off x="2132013" y="1370013"/>
            <a:ext cx="2517775" cy="1527175"/>
          </a:xfrm>
          <a:prstGeom prst="line">
            <a:avLst/>
          </a:prstGeom>
          <a:noFill/>
          <a:ln w="38160">
            <a:solidFill>
              <a:srgbClr val="00CC99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>
            <a:off x="3491880" y="2204864"/>
            <a:ext cx="0" cy="1440160"/>
          </a:xfrm>
          <a:prstGeom prst="line">
            <a:avLst/>
          </a:prstGeom>
          <a:noFill/>
          <a:ln w="76320">
            <a:solidFill>
              <a:srgbClr val="7030A0"/>
            </a:solidFill>
            <a:miter lim="800000"/>
            <a:headEnd type="triangle" w="med" len="med"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3267" name="Text Box 18"/>
          <p:cNvSpPr txBox="1">
            <a:spLocks noChangeArrowheads="1"/>
          </p:cNvSpPr>
          <p:nvPr/>
        </p:nvSpPr>
        <p:spPr bwMode="auto">
          <a:xfrm>
            <a:off x="3352800" y="3657600"/>
            <a:ext cx="571128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1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7884368" y="3789040"/>
            <a:ext cx="360040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o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4283968" y="3717032"/>
            <a:ext cx="3032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" fill="hold"/>
                                        <p:tgtEl>
                                          <p:spTgt spid="44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" fill="hold"/>
                                        <p:tgtEl>
                                          <p:spTgt spid="44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4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1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6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1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" dur="5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" dur="5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3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75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75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animBg="1"/>
      <p:bldP spid="44037" grpId="0" animBg="1"/>
      <p:bldP spid="44041" grpId="0" animBg="1"/>
      <p:bldP spid="44042" grpId="0" animBg="1"/>
      <p:bldP spid="44043" grpId="0" animBg="1"/>
      <p:bldP spid="44044" grpId="0" animBg="1"/>
      <p:bldP spid="44047" grpId="0" animBg="1"/>
      <p:bldP spid="44048" grpId="0" animBg="1"/>
      <p:bldP spid="44049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228</Words>
  <Application>Microsoft Office PowerPoint</Application>
  <PresentationFormat>Předvádění na obrazovce (4:3)</PresentationFormat>
  <Paragraphs>80</Paragraphs>
  <Slides>9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Čočky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Význačné paprsky spojky</dc:title>
  <dc:creator>ZŠ Letovice</dc:creator>
  <cp:lastModifiedBy>učitel</cp:lastModifiedBy>
  <cp:revision>141</cp:revision>
  <dcterms:modified xsi:type="dcterms:W3CDTF">2015-01-28T07:42:27Z</dcterms:modified>
</cp:coreProperties>
</file>