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285" r:id="rId2"/>
    <p:sldId id="286" r:id="rId3"/>
    <p:sldId id="287" r:id="rId4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78" y="3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6776B4D1-73D3-41D9-AFE1-767A09AD07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24B5B86-F559-4BAA-ADEC-86CE4F63EFD1}" type="slidenum">
              <a:rPr lang="en-GB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013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13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4543D28-8748-4D7A-A645-206E97223432}" type="slidenum">
              <a:rPr lang="en-GB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024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24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885DA88-83DB-48B6-B6D6-C2F72DC6D7D3}" type="slidenum">
              <a:rPr lang="en-GB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034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34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649F2-EE89-4769-B82B-3331FD205A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F0C89-D2D6-47C3-AAE0-13F732827F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406C1-DA24-4659-856B-758A88C7D8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E0053-538B-4A2A-ABF3-2ACFDF2CF2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E84C6-D711-46FC-ACB1-285294BA17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67BB4-5D06-423F-8A7D-BD6F832FD0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CE806-AE7E-4841-9071-985878A67C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2EAB3-9578-44B4-893A-1CB175315A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7CB64-1FD7-4E07-89EE-1A4D6E049D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2838E-5D39-43E0-91F4-3A959127B0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FA1A8-3C01-4E3C-9FA5-A529B0CF10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+mn-cs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+mn-cs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29FFA7C3-0DD4-4FC1-910F-13E40EB59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533400" y="0"/>
            <a:ext cx="7772400" cy="1125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dirty="0" err="1">
                <a:solidFill>
                  <a:srgbClr val="000000"/>
                </a:solidFill>
              </a:rPr>
              <a:t>Lom</a:t>
            </a:r>
            <a:r>
              <a:rPr lang="en-GB" sz="4000" b="1" dirty="0">
                <a:solidFill>
                  <a:srgbClr val="000000"/>
                </a:solidFill>
              </a:rPr>
              <a:t> </a:t>
            </a:r>
            <a:r>
              <a:rPr lang="en-GB" sz="4000" b="1" dirty="0" err="1">
                <a:solidFill>
                  <a:srgbClr val="000000"/>
                </a:solidFill>
              </a:rPr>
              <a:t>světla</a:t>
            </a:r>
            <a:endParaRPr lang="en-GB" sz="4000" b="1" dirty="0">
              <a:solidFill>
                <a:srgbClr val="000000"/>
              </a:solidFill>
            </a:endParaRP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95288" y="1196975"/>
            <a:ext cx="8748712" cy="2836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Times New Roman" pitchFamily="18" charset="0"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nastává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při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dopadu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svět</a:t>
            </a:r>
            <a:r>
              <a:rPr lang="en-GB" sz="3600" dirty="0">
                <a:solidFill>
                  <a:srgbClr val="000000"/>
                </a:solidFill>
              </a:rPr>
              <a:t>. </a:t>
            </a:r>
            <a:r>
              <a:rPr lang="en-GB" sz="3600" dirty="0" err="1">
                <a:solidFill>
                  <a:srgbClr val="000000"/>
                </a:solidFill>
              </a:rPr>
              <a:t>paprsku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b="1" dirty="0" err="1">
                <a:solidFill>
                  <a:srgbClr val="3333CC"/>
                </a:solidFill>
              </a:rPr>
              <a:t>na</a:t>
            </a:r>
            <a:endParaRPr lang="en-GB" sz="3600" b="1" dirty="0">
              <a:solidFill>
                <a:srgbClr val="3333CC"/>
              </a:solidFill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dirty="0">
                <a:solidFill>
                  <a:srgbClr val="3333CC"/>
                </a:solidFill>
              </a:rPr>
              <a:t>  </a:t>
            </a:r>
            <a:r>
              <a:rPr lang="en-GB" sz="3600" b="1" dirty="0" err="1">
                <a:solidFill>
                  <a:srgbClr val="3333CC"/>
                </a:solidFill>
              </a:rPr>
              <a:t>rozhraní</a:t>
            </a:r>
            <a:r>
              <a:rPr lang="en-GB" sz="3600" b="1" dirty="0">
                <a:solidFill>
                  <a:srgbClr val="3333CC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dvou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b="1" dirty="0" err="1">
                <a:solidFill>
                  <a:srgbClr val="3333CC"/>
                </a:solidFill>
              </a:rPr>
              <a:t>průhledných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prostředí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různé</a:t>
            </a:r>
            <a:endParaRPr lang="en-GB" sz="36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>
                <a:solidFill>
                  <a:srgbClr val="000000"/>
                </a:solidFill>
              </a:rPr>
              <a:t>  </a:t>
            </a:r>
            <a:r>
              <a:rPr lang="en-GB" sz="3600" dirty="0" err="1">
                <a:solidFill>
                  <a:srgbClr val="000000"/>
                </a:solidFill>
              </a:rPr>
              <a:t>hustoty</a:t>
            </a:r>
            <a:endParaRPr lang="en-GB" sz="36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Times New Roman" pitchFamily="18" charset="0"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čím</a:t>
            </a:r>
            <a:r>
              <a:rPr lang="en-GB" sz="3600" dirty="0">
                <a:solidFill>
                  <a:srgbClr val="000000"/>
                </a:solidFill>
              </a:rPr>
              <a:t> je </a:t>
            </a:r>
            <a:r>
              <a:rPr lang="en-GB" sz="3600" dirty="0" err="1">
                <a:solidFill>
                  <a:srgbClr val="000000"/>
                </a:solidFill>
              </a:rPr>
              <a:t>prostředí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hustší</a:t>
            </a:r>
            <a:r>
              <a:rPr lang="en-GB" sz="3600" dirty="0">
                <a:solidFill>
                  <a:srgbClr val="000000"/>
                </a:solidFill>
              </a:rPr>
              <a:t>, </a:t>
            </a:r>
            <a:r>
              <a:rPr lang="en-GB" sz="3600" dirty="0" err="1">
                <a:solidFill>
                  <a:srgbClr val="000000"/>
                </a:solidFill>
              </a:rPr>
              <a:t>tím</a:t>
            </a:r>
            <a:r>
              <a:rPr lang="en-GB" sz="3600" dirty="0">
                <a:solidFill>
                  <a:srgbClr val="000000"/>
                </a:solidFill>
              </a:rPr>
              <a:t> se </a:t>
            </a:r>
            <a:r>
              <a:rPr lang="en-GB" sz="3600" dirty="0" err="1">
                <a:solidFill>
                  <a:srgbClr val="000000"/>
                </a:solidFill>
              </a:rPr>
              <a:t>paprsek</a:t>
            </a:r>
            <a:endParaRPr lang="en-GB" sz="36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>
                <a:solidFill>
                  <a:srgbClr val="000000"/>
                </a:solidFill>
              </a:rPr>
              <a:t>  </a:t>
            </a:r>
            <a:r>
              <a:rPr lang="en-GB" sz="3600" dirty="0" err="1">
                <a:solidFill>
                  <a:srgbClr val="000000"/>
                </a:solidFill>
              </a:rPr>
              <a:t>pohybuje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menší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rychlostí</a:t>
            </a:r>
            <a:r>
              <a:rPr lang="en-GB" sz="3600" dirty="0">
                <a:solidFill>
                  <a:srgbClr val="000000"/>
                </a:solidFill>
              </a:rPr>
              <a:t> a </a:t>
            </a:r>
            <a:r>
              <a:rPr lang="en-GB" sz="3600" dirty="0" err="1">
                <a:solidFill>
                  <a:srgbClr val="000000"/>
                </a:solidFill>
              </a:rPr>
              <a:t>naopak</a:t>
            </a:r>
            <a:endParaRPr lang="en-GB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327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457200" y="685800"/>
            <a:ext cx="7787208" cy="49462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600" dirty="0">
                <a:solidFill>
                  <a:srgbClr val="000000"/>
                </a:solidFill>
              </a:rPr>
              <a:t>a) </a:t>
            </a:r>
            <a:r>
              <a:rPr lang="en-GB" sz="2600" u="sng" dirty="0">
                <a:solidFill>
                  <a:srgbClr val="000000"/>
                </a:solidFill>
              </a:rPr>
              <a:t>z </a:t>
            </a:r>
            <a:r>
              <a:rPr lang="en-GB" sz="2600" u="sng" dirty="0" err="1">
                <a:solidFill>
                  <a:srgbClr val="000000"/>
                </a:solidFill>
              </a:rPr>
              <a:t>řidšího</a:t>
            </a:r>
            <a:r>
              <a:rPr lang="en-GB" sz="2600" u="sng" dirty="0">
                <a:solidFill>
                  <a:srgbClr val="000000"/>
                </a:solidFill>
              </a:rPr>
              <a:t> do </a:t>
            </a:r>
            <a:r>
              <a:rPr lang="en-GB" sz="2600" u="sng" dirty="0" err="1">
                <a:solidFill>
                  <a:srgbClr val="000000"/>
                </a:solidFill>
              </a:rPr>
              <a:t>hustšího</a:t>
            </a:r>
            <a:r>
              <a:rPr lang="en-GB" sz="2600" dirty="0">
                <a:solidFill>
                  <a:srgbClr val="000000"/>
                </a:solidFill>
              </a:rPr>
              <a:t> </a:t>
            </a:r>
            <a:r>
              <a:rPr lang="cs-CZ" sz="2600" u="sng" dirty="0" smtClean="0">
                <a:solidFill>
                  <a:srgbClr val="000000"/>
                </a:solidFill>
              </a:rPr>
              <a:t>prostředí</a:t>
            </a:r>
            <a:r>
              <a:rPr lang="en-GB" sz="2600" dirty="0" smtClean="0">
                <a:solidFill>
                  <a:srgbClr val="000000"/>
                </a:solidFill>
              </a:rPr>
              <a:t>-  </a:t>
            </a:r>
            <a:r>
              <a:rPr lang="en-GB" sz="2600" b="1" dirty="0" err="1">
                <a:solidFill>
                  <a:srgbClr val="3333CC"/>
                </a:solidFill>
              </a:rPr>
              <a:t>lom</a:t>
            </a:r>
            <a:r>
              <a:rPr lang="en-GB" sz="2600" b="1" dirty="0">
                <a:solidFill>
                  <a:srgbClr val="3333CC"/>
                </a:solidFill>
              </a:rPr>
              <a:t> </a:t>
            </a:r>
            <a:r>
              <a:rPr lang="en-GB" sz="2600" b="1" dirty="0" err="1">
                <a:solidFill>
                  <a:srgbClr val="3333CC"/>
                </a:solidFill>
              </a:rPr>
              <a:t>ke</a:t>
            </a:r>
            <a:r>
              <a:rPr lang="en-GB" sz="2600" b="1" dirty="0">
                <a:solidFill>
                  <a:srgbClr val="3333CC"/>
                </a:solidFill>
              </a:rPr>
              <a:t> </a:t>
            </a:r>
            <a:r>
              <a:rPr lang="en-GB" sz="2600" b="1" dirty="0" err="1">
                <a:solidFill>
                  <a:srgbClr val="3333CC"/>
                </a:solidFill>
              </a:rPr>
              <a:t>kolmici</a:t>
            </a:r>
            <a:endParaRPr lang="en-GB" sz="2600" b="1" dirty="0">
              <a:solidFill>
                <a:srgbClr val="3333CC"/>
              </a:solidFill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140075" y="3109913"/>
            <a:ext cx="5334000" cy="2514600"/>
          </a:xfrm>
          <a:prstGeom prst="rect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3140075" y="3124200"/>
            <a:ext cx="5326063" cy="1588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5715000" y="1447800"/>
            <a:ext cx="1588" cy="3810000"/>
          </a:xfrm>
          <a:prstGeom prst="line">
            <a:avLst/>
          </a:prstGeom>
          <a:noFill/>
          <a:ln w="32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4038600" y="1447800"/>
            <a:ext cx="1676400" cy="1676400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 type="none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 rot="10860000" flipV="1">
            <a:off x="5257800" y="2095500"/>
            <a:ext cx="3048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α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5410200" y="1295400"/>
            <a:ext cx="3365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5715000" y="3109913"/>
            <a:ext cx="914400" cy="2514600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 type="none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5715000" y="3505200"/>
            <a:ext cx="434975" cy="91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 </a:t>
            </a:r>
            <a:r>
              <a:rPr lang="en-GB" sz="2600" b="1" dirty="0">
                <a:solidFill>
                  <a:srgbClr val="000000"/>
                </a:solidFill>
              </a:rPr>
              <a:t>β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539552" y="1988840"/>
            <a:ext cx="1692275" cy="596900"/>
          </a:xfrm>
          <a:prstGeom prst="rect">
            <a:avLst/>
          </a:prstGeom>
          <a:noFill/>
          <a:ln w="38160">
            <a:solidFill>
              <a:srgbClr val="3333CC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>
                <a:srgbClr val="3333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300" b="1">
                <a:solidFill>
                  <a:srgbClr val="3333CC"/>
                </a:solidFill>
              </a:rPr>
              <a:t>α &gt; β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517525" y="5638800"/>
            <a:ext cx="7280275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rgbClr val="000000"/>
                </a:solidFill>
              </a:rPr>
              <a:t>Čím</a:t>
            </a:r>
            <a:r>
              <a:rPr lang="en-GB" dirty="0">
                <a:solidFill>
                  <a:srgbClr val="000000"/>
                </a:solidFill>
              </a:rPr>
              <a:t> je </a:t>
            </a:r>
            <a:r>
              <a:rPr lang="en-GB" b="1" dirty="0" err="1">
                <a:solidFill>
                  <a:srgbClr val="3333CC"/>
                </a:solidFill>
              </a:rPr>
              <a:t>prostředí</a:t>
            </a:r>
            <a:r>
              <a:rPr lang="en-GB" b="1" dirty="0">
                <a:solidFill>
                  <a:srgbClr val="3333CC"/>
                </a:solidFill>
              </a:rPr>
              <a:t> </a:t>
            </a:r>
            <a:r>
              <a:rPr lang="en-GB" b="1" dirty="0" err="1">
                <a:solidFill>
                  <a:srgbClr val="3333CC"/>
                </a:solidFill>
              </a:rPr>
              <a:t>hustší</a:t>
            </a:r>
            <a:r>
              <a:rPr lang="en-GB" dirty="0">
                <a:solidFill>
                  <a:srgbClr val="000000"/>
                </a:solidFill>
              </a:rPr>
              <a:t>, </a:t>
            </a:r>
            <a:r>
              <a:rPr lang="en-GB" dirty="0" err="1">
                <a:solidFill>
                  <a:srgbClr val="000000"/>
                </a:solidFill>
              </a:rPr>
              <a:t>tím</a:t>
            </a:r>
            <a:r>
              <a:rPr lang="en-GB" dirty="0">
                <a:solidFill>
                  <a:srgbClr val="000000"/>
                </a:solidFill>
              </a:rPr>
              <a:t> je</a:t>
            </a:r>
            <a:r>
              <a:rPr lang="en-GB" dirty="0">
                <a:solidFill>
                  <a:srgbClr val="3333CC"/>
                </a:solidFill>
              </a:rPr>
              <a:t> </a:t>
            </a:r>
            <a:r>
              <a:rPr lang="en-GB" b="1" dirty="0" err="1">
                <a:solidFill>
                  <a:srgbClr val="3333CC"/>
                </a:solidFill>
              </a:rPr>
              <a:t>rychlost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svět</a:t>
            </a:r>
            <a:r>
              <a:rPr lang="en-GB" dirty="0">
                <a:solidFill>
                  <a:srgbClr val="000000"/>
                </a:solidFill>
              </a:rPr>
              <a:t>. </a:t>
            </a:r>
            <a:r>
              <a:rPr lang="en-GB" dirty="0" err="1">
                <a:solidFill>
                  <a:srgbClr val="000000"/>
                </a:solidFill>
              </a:rPr>
              <a:t>paprsku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3333CC"/>
                </a:solidFill>
              </a:rPr>
              <a:t>menší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a </a:t>
            </a:r>
            <a:r>
              <a:rPr lang="en-GB" dirty="0" err="1">
                <a:solidFill>
                  <a:srgbClr val="000000"/>
                </a:solidFill>
              </a:rPr>
              <a:t>naopak</a:t>
            </a:r>
            <a:r>
              <a:rPr lang="en-GB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6537325" y="3505200"/>
            <a:ext cx="18938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β - </a:t>
            </a:r>
            <a:r>
              <a:rPr lang="en-GB" b="1" dirty="0" err="1">
                <a:solidFill>
                  <a:srgbClr val="000000"/>
                </a:solidFill>
              </a:rPr>
              <a:t>úhel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lomu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6446838" y="1412875"/>
            <a:ext cx="22225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α - </a:t>
            </a:r>
            <a:r>
              <a:rPr lang="en-GB" b="1" dirty="0" err="1">
                <a:solidFill>
                  <a:srgbClr val="000000"/>
                </a:solidFill>
              </a:rPr>
              <a:t>úhel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dopadu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347864" y="3789040"/>
            <a:ext cx="1656432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sklo</a:t>
            </a:r>
            <a:endParaRPr lang="en-GB" b="1" dirty="0">
              <a:solidFill>
                <a:srgbClr val="3333CC"/>
              </a:solidFill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131840" y="2204864"/>
            <a:ext cx="1656432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dirty="0" smtClean="0">
                <a:solidFill>
                  <a:srgbClr val="000000"/>
                </a:solidFill>
              </a:rPr>
              <a:t>vzduch</a:t>
            </a:r>
            <a:endParaRPr lang="en-GB" sz="2000" b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  <p:bldP spid="33794" grpId="0" animBg="1"/>
      <p:bldP spid="33795" grpId="0" animBg="1"/>
      <p:bldP spid="33796" grpId="0" animBg="1"/>
      <p:bldP spid="33797" grpId="0" animBg="1"/>
      <p:bldP spid="33798" grpId="0"/>
      <p:bldP spid="33799" grpId="0"/>
      <p:bldP spid="33800" grpId="0" animBg="1"/>
      <p:bldP spid="33801" grpId="0"/>
      <p:bldP spid="33802" grpId="0" animBg="1"/>
      <p:bldP spid="33803" grpId="0"/>
      <p:bldP spid="33804" grpId="0"/>
      <p:bldP spid="3380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457200" y="685800"/>
            <a:ext cx="6477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b</a:t>
            </a:r>
            <a:r>
              <a:rPr lang="en-GB" dirty="0" smtClean="0">
                <a:solidFill>
                  <a:srgbClr val="000000"/>
                </a:solidFill>
              </a:rPr>
              <a:t>) </a:t>
            </a:r>
            <a:r>
              <a:rPr lang="en-GB" u="sng" dirty="0">
                <a:solidFill>
                  <a:srgbClr val="000000"/>
                </a:solidFill>
              </a:rPr>
              <a:t>z </a:t>
            </a:r>
            <a:r>
              <a:rPr lang="en-GB" u="sng" dirty="0" err="1">
                <a:solidFill>
                  <a:srgbClr val="000000"/>
                </a:solidFill>
              </a:rPr>
              <a:t>hustšího</a:t>
            </a:r>
            <a:r>
              <a:rPr lang="en-GB" u="sng" dirty="0">
                <a:solidFill>
                  <a:srgbClr val="000000"/>
                </a:solidFill>
              </a:rPr>
              <a:t> do </a:t>
            </a:r>
            <a:r>
              <a:rPr lang="en-GB" u="sng" dirty="0" err="1">
                <a:solidFill>
                  <a:srgbClr val="000000"/>
                </a:solidFill>
              </a:rPr>
              <a:t>řidšího</a:t>
            </a:r>
            <a:r>
              <a:rPr lang="en-GB" u="sng" dirty="0">
                <a:solidFill>
                  <a:srgbClr val="000000"/>
                </a:solidFill>
              </a:rPr>
              <a:t> </a:t>
            </a:r>
            <a:r>
              <a:rPr lang="cs-CZ" u="sng" dirty="0" smtClean="0">
                <a:solidFill>
                  <a:srgbClr val="000000"/>
                </a:solidFill>
              </a:rPr>
              <a:t>prostředí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-  </a:t>
            </a:r>
            <a:r>
              <a:rPr lang="en-GB" b="1" dirty="0" err="1">
                <a:solidFill>
                  <a:srgbClr val="3333CC"/>
                </a:solidFill>
              </a:rPr>
              <a:t>lom</a:t>
            </a:r>
            <a:r>
              <a:rPr lang="en-GB" b="1" dirty="0">
                <a:solidFill>
                  <a:srgbClr val="3333CC"/>
                </a:solidFill>
              </a:rPr>
              <a:t> </a:t>
            </a:r>
            <a:r>
              <a:rPr lang="en-GB" b="1" dirty="0" err="1">
                <a:solidFill>
                  <a:srgbClr val="3333CC"/>
                </a:solidFill>
              </a:rPr>
              <a:t>od</a:t>
            </a:r>
            <a:r>
              <a:rPr lang="en-GB" b="1" dirty="0">
                <a:solidFill>
                  <a:srgbClr val="3333CC"/>
                </a:solidFill>
              </a:rPr>
              <a:t> </a:t>
            </a:r>
            <a:r>
              <a:rPr lang="en-GB" b="1" dirty="0" err="1">
                <a:solidFill>
                  <a:srgbClr val="3333CC"/>
                </a:solidFill>
              </a:rPr>
              <a:t>kolmice</a:t>
            </a:r>
            <a:endParaRPr lang="en-GB" b="1" dirty="0">
              <a:solidFill>
                <a:srgbClr val="3333CC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200400" y="1371600"/>
            <a:ext cx="5334000" cy="2514600"/>
          </a:xfrm>
          <a:prstGeom prst="rect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3276600" y="3886200"/>
            <a:ext cx="5181600" cy="1588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5562600" y="1905000"/>
            <a:ext cx="1588" cy="3810000"/>
          </a:xfrm>
          <a:prstGeom prst="line">
            <a:avLst/>
          </a:prstGeom>
          <a:noFill/>
          <a:ln w="32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4427538" y="1916113"/>
            <a:ext cx="1143000" cy="1981200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 type="none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105400" y="2590800"/>
            <a:ext cx="457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α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5638800" y="1828800"/>
            <a:ext cx="381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5562600" y="3886200"/>
            <a:ext cx="1828800" cy="1371600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 type="none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5715000" y="4343400"/>
            <a:ext cx="381000" cy="490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600" b="1" dirty="0">
                <a:solidFill>
                  <a:srgbClr val="000000"/>
                </a:solidFill>
              </a:rPr>
              <a:t>β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609600" y="1981200"/>
            <a:ext cx="1692275" cy="596900"/>
          </a:xfrm>
          <a:prstGeom prst="rect">
            <a:avLst/>
          </a:prstGeom>
          <a:noFill/>
          <a:ln w="38160">
            <a:solidFill>
              <a:srgbClr val="3333CC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>
                <a:srgbClr val="3333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300" b="1">
                <a:solidFill>
                  <a:srgbClr val="3333CC"/>
                </a:solidFill>
              </a:rPr>
              <a:t>α &lt; β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533400" y="5765800"/>
            <a:ext cx="8769350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rgbClr val="000000"/>
                </a:solidFill>
              </a:rPr>
              <a:t>Čím</a:t>
            </a:r>
            <a:r>
              <a:rPr lang="en-GB" dirty="0">
                <a:solidFill>
                  <a:srgbClr val="000000"/>
                </a:solidFill>
              </a:rPr>
              <a:t> je </a:t>
            </a:r>
            <a:r>
              <a:rPr lang="en-GB" b="1" dirty="0" err="1">
                <a:solidFill>
                  <a:srgbClr val="3333CC"/>
                </a:solidFill>
              </a:rPr>
              <a:t>prostředí</a:t>
            </a:r>
            <a:r>
              <a:rPr lang="en-GB" b="1" dirty="0">
                <a:solidFill>
                  <a:srgbClr val="3333CC"/>
                </a:solidFill>
              </a:rPr>
              <a:t> </a:t>
            </a:r>
            <a:r>
              <a:rPr lang="en-GB" b="1" dirty="0" err="1">
                <a:solidFill>
                  <a:srgbClr val="3333CC"/>
                </a:solidFill>
              </a:rPr>
              <a:t>řidší</a:t>
            </a:r>
            <a:r>
              <a:rPr lang="en-GB" dirty="0">
                <a:solidFill>
                  <a:srgbClr val="000000"/>
                </a:solidFill>
              </a:rPr>
              <a:t>, </a:t>
            </a:r>
            <a:r>
              <a:rPr lang="en-GB" dirty="0" err="1">
                <a:solidFill>
                  <a:srgbClr val="000000"/>
                </a:solidFill>
              </a:rPr>
              <a:t>tím</a:t>
            </a:r>
            <a:r>
              <a:rPr lang="en-GB" dirty="0">
                <a:solidFill>
                  <a:srgbClr val="000000"/>
                </a:solidFill>
              </a:rPr>
              <a:t> je </a:t>
            </a:r>
            <a:r>
              <a:rPr lang="en-GB" b="1" dirty="0" err="1">
                <a:solidFill>
                  <a:srgbClr val="3333CC"/>
                </a:solidFill>
              </a:rPr>
              <a:t>rychlost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svět</a:t>
            </a:r>
            <a:r>
              <a:rPr lang="en-GB" dirty="0">
                <a:solidFill>
                  <a:srgbClr val="000000"/>
                </a:solidFill>
              </a:rPr>
              <a:t>. </a:t>
            </a:r>
            <a:r>
              <a:rPr lang="en-GB" dirty="0" err="1">
                <a:solidFill>
                  <a:srgbClr val="000000"/>
                </a:solidFill>
              </a:rPr>
              <a:t>paprsku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3333CC"/>
                </a:solidFill>
              </a:rPr>
              <a:t>větší</a:t>
            </a:r>
            <a:endParaRPr lang="en-GB" b="1" dirty="0">
              <a:solidFill>
                <a:srgbClr val="3333CC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a </a:t>
            </a:r>
            <a:r>
              <a:rPr lang="en-GB" dirty="0" err="1">
                <a:solidFill>
                  <a:srgbClr val="000000"/>
                </a:solidFill>
              </a:rPr>
              <a:t>naopak</a:t>
            </a:r>
            <a:r>
              <a:rPr lang="en-GB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6096000" y="1458913"/>
            <a:ext cx="24384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α - </a:t>
            </a:r>
            <a:r>
              <a:rPr lang="en-GB" b="1" dirty="0" err="1">
                <a:solidFill>
                  <a:srgbClr val="000000"/>
                </a:solidFill>
              </a:rPr>
              <a:t>úhel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dopadu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6564313" y="3897313"/>
            <a:ext cx="18938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β - </a:t>
            </a:r>
            <a:r>
              <a:rPr lang="en-GB" b="1" dirty="0" err="1">
                <a:solidFill>
                  <a:srgbClr val="000000"/>
                </a:solidFill>
              </a:rPr>
              <a:t>úhel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lomu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3347864" y="4725144"/>
            <a:ext cx="1656432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dirty="0" smtClean="0">
                <a:solidFill>
                  <a:srgbClr val="000000"/>
                </a:solidFill>
              </a:rPr>
              <a:t>vzduch</a:t>
            </a:r>
            <a:endParaRPr lang="en-GB" sz="2000" b="1" dirty="0">
              <a:solidFill>
                <a:srgbClr val="3333CC"/>
              </a:solidFill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419872" y="2852936"/>
            <a:ext cx="1080120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dirty="0" smtClean="0">
                <a:solidFill>
                  <a:srgbClr val="000000"/>
                </a:solidFill>
              </a:rPr>
              <a:t>sklo</a:t>
            </a:r>
            <a:endParaRPr lang="en-GB" b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/>
      <p:bldP spid="34818" grpId="0" animBg="1"/>
      <p:bldP spid="34819" grpId="0" animBg="1"/>
      <p:bldP spid="34820" grpId="0" animBg="1"/>
      <p:bldP spid="34821" grpId="0" animBg="1"/>
      <p:bldP spid="34822" grpId="0"/>
      <p:bldP spid="34823" grpId="0"/>
      <p:bldP spid="34824" grpId="0" animBg="1"/>
      <p:bldP spid="34825" grpId="0"/>
      <p:bldP spid="34826" grpId="0" animBg="1"/>
      <p:bldP spid="34827" grpId="0"/>
      <p:bldP spid="34828" grpId="0"/>
      <p:bldP spid="34829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121</Words>
  <Application>Microsoft Office PowerPoint</Application>
  <PresentationFormat>Předvádění na obrazovce (4:3)</PresentationFormat>
  <Paragraphs>30</Paragraphs>
  <Slides>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Snímek 1</vt:lpstr>
      <vt:lpstr>Snímek 2</vt:lpstr>
      <vt:lpstr>Snímek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ZŠ Letovice</cp:lastModifiedBy>
  <cp:revision>114</cp:revision>
  <dcterms:modified xsi:type="dcterms:W3CDTF">2012-01-10T08:27:02Z</dcterms:modified>
</cp:coreProperties>
</file>