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44" autoAdjust="0"/>
    <p:restoredTop sz="94660" autoAdjust="0"/>
  </p:normalViewPr>
  <p:slideViewPr>
    <p:cSldViewPr>
      <p:cViewPr>
        <p:scale>
          <a:sx n="100" d="100"/>
          <a:sy n="100" d="100"/>
        </p:scale>
        <p:origin x="-78" y="-1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EE1BE46C-492D-46E7-A943-815B5D8669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37196-4A18-43B3-B3D1-BC516B5505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5D7A5-AE68-40A8-BDF4-89AF4F926F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C98B1-7C83-4281-9735-622CA8F18C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B8DCC-807D-4CE3-AC32-8F2C8274D1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9C96C-549E-4B60-A5A0-14D3716CCB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150A2-73DB-421A-9CFB-65CC6864A4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B16B6-370F-4462-8CCC-4E1175A5CF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9DE43-3AC7-47AD-B054-F647F332FF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A26AF-2158-4342-931C-5A1A823F1E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B74FC-9BE9-4941-ADEF-187DC1C818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E388F-E4F3-4063-A9B4-042187B921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901774B-05FF-42D2-9009-72CB5DC1BA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Lup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Mikrosko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Dalekohle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s.wikipedia.org/wiki/Soubor:Kepschem2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Fotografick%C3%BD_p%C5%99%C3%ADstroj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9552" y="0"/>
            <a:ext cx="7770813" cy="864096"/>
          </a:xfrm>
        </p:spPr>
        <p:txBody>
          <a:bodyPr/>
          <a:lstStyle/>
          <a:p>
            <a:r>
              <a:rPr lang="cs-CZ" b="1" u="sng" dirty="0" smtClean="0"/>
              <a:t>Užití čoček v praxi</a:t>
            </a:r>
            <a:endParaRPr lang="cs-CZ" b="1" u="sng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07504" y="1052736"/>
            <a:ext cx="8712968" cy="324036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Lupa </a:t>
            </a:r>
            <a:r>
              <a:rPr lang="cs-CZ" dirty="0" smtClean="0">
                <a:hlinkClick r:id="rId3"/>
              </a:rPr>
              <a:t>(wikipedie)</a:t>
            </a:r>
            <a:endParaRPr lang="cs-CZ" dirty="0" smtClean="0"/>
          </a:p>
          <a:p>
            <a:pPr marL="514350" indent="-514350">
              <a:buNone/>
            </a:pPr>
            <a:endParaRPr lang="cs-CZ" dirty="0" smtClean="0"/>
          </a:p>
          <a:p>
            <a:pPr marL="914400" lvl="1" indent="-514350"/>
            <a:r>
              <a:rPr lang="cs-CZ" dirty="0" smtClean="0"/>
              <a:t>pozorování malých předmětů (zvětšuje zorný úhel </a:t>
            </a:r>
            <a:r>
              <a:rPr lang="el-GR" i="1" dirty="0" smtClean="0"/>
              <a:t>ω</a:t>
            </a:r>
            <a:r>
              <a:rPr lang="cs-CZ" dirty="0" smtClean="0"/>
              <a:t>)</a:t>
            </a:r>
          </a:p>
          <a:p>
            <a:pPr marL="914400" lvl="1" indent="-514350"/>
            <a:r>
              <a:rPr lang="cs-CZ" dirty="0" smtClean="0"/>
              <a:t>spojka s malou ohniskovou vzdáleností (</a:t>
            </a:r>
            <a:r>
              <a:rPr lang="cs-CZ" i="1" dirty="0" smtClean="0"/>
              <a:t>tlustá čočka</a:t>
            </a:r>
            <a:r>
              <a:rPr lang="cs-CZ" dirty="0" smtClean="0"/>
              <a:t>)</a:t>
            </a:r>
          </a:p>
          <a:p>
            <a:pPr marL="914400" lvl="1" indent="-514350"/>
            <a:r>
              <a:rPr lang="cs-CZ" dirty="0" smtClean="0"/>
              <a:t>maximální zvětšení 12 x</a:t>
            </a:r>
          </a:p>
          <a:p>
            <a:pPr marL="914400" lvl="1" indent="-514350"/>
            <a:r>
              <a:rPr lang="cs-CZ" dirty="0" smtClean="0"/>
              <a:t>předmět umísťujeme mezi </a:t>
            </a:r>
            <a:r>
              <a:rPr lang="cs-CZ" b="1" i="1" dirty="0" smtClean="0"/>
              <a:t>F</a:t>
            </a:r>
            <a:r>
              <a:rPr lang="cs-CZ" dirty="0" smtClean="0"/>
              <a:t> a </a:t>
            </a:r>
            <a:r>
              <a:rPr lang="cs-CZ" b="1" i="1" dirty="0" smtClean="0"/>
              <a:t>S</a:t>
            </a:r>
            <a:r>
              <a:rPr lang="cs-CZ" dirty="0" smtClean="0"/>
              <a:t> čočky</a:t>
            </a:r>
            <a:endParaRPr lang="cs-CZ" dirty="0" smtClean="0"/>
          </a:p>
          <a:p>
            <a:pPr marL="914400" lvl="1" indent="-514350"/>
            <a:endParaRPr lang="cs-CZ" dirty="0" smtClean="0"/>
          </a:p>
        </p:txBody>
      </p:sp>
      <p:grpSp>
        <p:nvGrpSpPr>
          <p:cNvPr id="25" name="Skupina 24"/>
          <p:cNvGrpSpPr/>
          <p:nvPr/>
        </p:nvGrpSpPr>
        <p:grpSpPr>
          <a:xfrm>
            <a:off x="1907704" y="4437112"/>
            <a:ext cx="6013499" cy="2328664"/>
            <a:chOff x="2221354" y="4005064"/>
            <a:chExt cx="6013499" cy="2544688"/>
          </a:xfrm>
        </p:grpSpPr>
        <p:sp>
          <p:nvSpPr>
            <p:cNvPr id="7" name="Line 2"/>
            <p:cNvSpPr>
              <a:spLocks noChangeShapeType="1"/>
            </p:cNvSpPr>
            <p:nvPr/>
          </p:nvSpPr>
          <p:spPr bwMode="auto">
            <a:xfrm>
              <a:off x="2221354" y="5328302"/>
              <a:ext cx="5860225" cy="106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6241741" y="5226514"/>
              <a:ext cx="1420" cy="2035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>
              <a:off x="3924907" y="5226514"/>
              <a:ext cx="1420" cy="2035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3648080" y="5430089"/>
              <a:ext cx="594380" cy="30980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 smtClean="0">
                  <a:solidFill>
                    <a:srgbClr val="000000"/>
                  </a:solidFill>
                </a:rPr>
                <a:t>F</a:t>
              </a:r>
              <a:r>
                <a:rPr lang="cs-CZ" baseline="-25000" dirty="0" smtClean="0">
                  <a:solidFill>
                    <a:srgbClr val="000000"/>
                  </a:solidFill>
                </a:rPr>
                <a:t>1</a:t>
              </a:r>
              <a:endParaRPr lang="en-GB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5916690" y="5319902"/>
              <a:ext cx="643934" cy="30980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 smtClean="0">
                  <a:solidFill>
                    <a:srgbClr val="000000"/>
                  </a:solidFill>
                </a:rPr>
                <a:t>F</a:t>
              </a:r>
              <a:r>
                <a:rPr lang="cs-CZ" baseline="-25000" dirty="0" smtClean="0">
                  <a:solidFill>
                    <a:srgbClr val="000000"/>
                  </a:solidFill>
                </a:rPr>
                <a:t>2</a:t>
              </a:r>
              <a:endParaRPr lang="en-GB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 flipV="1">
              <a:off x="4499992" y="4581128"/>
              <a:ext cx="13664" cy="730869"/>
            </a:xfrm>
            <a:prstGeom prst="line">
              <a:avLst/>
            </a:prstGeom>
            <a:noFill/>
            <a:ln w="7632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5083324" y="4005064"/>
              <a:ext cx="1420" cy="254468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7912886" y="5367996"/>
              <a:ext cx="321967" cy="2960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>
                  <a:solidFill>
                    <a:schemeClr val="tx1"/>
                  </a:solidFill>
                </a:rPr>
                <a:t>o</a:t>
              </a:r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21" name="Text Box 9"/>
            <p:cNvSpPr txBox="1">
              <a:spLocks noChangeArrowheads="1"/>
            </p:cNvSpPr>
            <p:nvPr/>
          </p:nvSpPr>
          <p:spPr bwMode="auto">
            <a:xfrm>
              <a:off x="4757608" y="5367996"/>
              <a:ext cx="271149" cy="3074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000000"/>
                  </a:solidFill>
                </a:rPr>
                <a:t>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3528392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cs-CZ" dirty="0" smtClean="0"/>
              <a:t>Mikroskop </a:t>
            </a:r>
            <a:r>
              <a:rPr lang="cs-CZ" dirty="0" smtClean="0">
                <a:hlinkClick r:id="rId3"/>
              </a:rPr>
              <a:t>(wikipedie)</a:t>
            </a:r>
            <a:endParaRPr lang="cs-CZ" dirty="0" smtClean="0"/>
          </a:p>
          <a:p>
            <a:pPr marL="514350" indent="-514350">
              <a:buNone/>
            </a:pPr>
            <a:endParaRPr lang="cs-CZ" dirty="0" smtClean="0"/>
          </a:p>
          <a:p>
            <a:pPr marL="914400" lvl="1" indent="-514350"/>
            <a:r>
              <a:rPr lang="cs-CZ" dirty="0" smtClean="0"/>
              <a:t>pozorování malých předmětů (zvětšuje zorný úhel </a:t>
            </a:r>
            <a:r>
              <a:rPr lang="el-GR" i="1" dirty="0" smtClean="0"/>
              <a:t>ω</a:t>
            </a:r>
            <a:r>
              <a:rPr lang="cs-CZ" dirty="0" smtClean="0"/>
              <a:t>)</a:t>
            </a:r>
          </a:p>
          <a:p>
            <a:pPr marL="914400" lvl="1" indent="-514350"/>
            <a:r>
              <a:rPr lang="cs-CZ" dirty="0" smtClean="0"/>
              <a:t>soustava čoček (objektiv, okulár)</a:t>
            </a:r>
          </a:p>
          <a:p>
            <a:pPr marL="914400" lvl="1" indent="-514350"/>
            <a:r>
              <a:rPr lang="cs-CZ" dirty="0" smtClean="0"/>
              <a:t>max. zvětšení optického mikroskopu 2000 x</a:t>
            </a:r>
          </a:p>
          <a:p>
            <a:pPr marL="914400" lvl="1" indent="-514350"/>
            <a:r>
              <a:rPr lang="cs-CZ" dirty="0" smtClean="0"/>
              <a:t>biologie, lékařství</a:t>
            </a:r>
          </a:p>
          <a:p>
            <a:pPr marL="914400" lvl="1" indent="-514350">
              <a:buNone/>
            </a:pPr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0" y="620688"/>
            <a:ext cx="8856984" cy="5112568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cs-CZ" dirty="0" smtClean="0"/>
              <a:t>Dalekohled </a:t>
            </a:r>
            <a:r>
              <a:rPr lang="cs-CZ" i="1" dirty="0" smtClean="0">
                <a:hlinkClick r:id="rId3"/>
              </a:rPr>
              <a:t>(wikipedie)</a:t>
            </a:r>
            <a:endParaRPr lang="cs-CZ" i="1" dirty="0" smtClean="0"/>
          </a:p>
          <a:p>
            <a:pPr marL="514350" indent="-514350">
              <a:buNone/>
            </a:pPr>
            <a:endParaRPr lang="cs-CZ" i="1" dirty="0" smtClean="0"/>
          </a:p>
          <a:p>
            <a:pPr marL="914400" lvl="1" indent="-514350"/>
            <a:r>
              <a:rPr lang="cs-CZ" dirty="0" smtClean="0"/>
              <a:t>pozorování vzdálených předmětů (zvětšuje zorný úhel </a:t>
            </a:r>
            <a:r>
              <a:rPr lang="el-GR" i="1" dirty="0" smtClean="0"/>
              <a:t>ω</a:t>
            </a:r>
            <a:r>
              <a:rPr lang="cs-CZ" dirty="0" smtClean="0"/>
              <a:t>)</a:t>
            </a:r>
          </a:p>
          <a:p>
            <a:pPr marL="914400" lvl="1" indent="-514350"/>
            <a:r>
              <a:rPr lang="cs-CZ" dirty="0" smtClean="0"/>
              <a:t>soustava čoček nebo zrcadel (objektiv, okulár)</a:t>
            </a:r>
          </a:p>
          <a:p>
            <a:pPr marL="914400" lvl="1" indent="-514350"/>
            <a:r>
              <a:rPr lang="cs-CZ" dirty="0" smtClean="0"/>
              <a:t>astronomické, pozemní, triedry, …</a:t>
            </a:r>
          </a:p>
          <a:p>
            <a:pPr marL="914400" lvl="1" indent="-514350"/>
            <a:r>
              <a:rPr lang="cs-CZ" dirty="0" smtClean="0"/>
              <a:t>vynálezci:</a:t>
            </a:r>
          </a:p>
          <a:p>
            <a:pPr marL="1316037" lvl="2" indent="-514350"/>
            <a:r>
              <a:rPr lang="cs-CZ" dirty="0" smtClean="0"/>
              <a:t>G. Galilei</a:t>
            </a:r>
          </a:p>
          <a:p>
            <a:pPr marL="1316037" lvl="2" indent="-514350"/>
            <a:r>
              <a:rPr lang="cs-CZ" dirty="0" err="1" smtClean="0"/>
              <a:t>Kepler</a:t>
            </a:r>
            <a:r>
              <a:rPr lang="cs-CZ" dirty="0" smtClean="0"/>
              <a:t> </a:t>
            </a:r>
            <a:r>
              <a:rPr lang="cs-CZ" dirty="0" smtClean="0">
                <a:hlinkClick r:id="rId4"/>
              </a:rPr>
              <a:t>(wikipedie)</a:t>
            </a:r>
            <a:endParaRPr lang="cs-CZ" dirty="0" smtClean="0"/>
          </a:p>
          <a:p>
            <a:pPr marL="1316037" lvl="2" indent="-514350"/>
            <a:r>
              <a:rPr lang="cs-CZ" dirty="0" smtClean="0"/>
              <a:t>Newton</a:t>
            </a:r>
            <a:endParaRPr lang="cs-CZ" dirty="0" smtClean="0"/>
          </a:p>
          <a:p>
            <a:pPr marL="914400" lvl="1" indent="-514350"/>
            <a:endParaRPr lang="cs-CZ" dirty="0" smtClean="0"/>
          </a:p>
          <a:p>
            <a:pPr marL="914400" lvl="1" indent="-514350">
              <a:buNone/>
            </a:pPr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0" y="620688"/>
            <a:ext cx="8856984" cy="2520280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cs-CZ" dirty="0" smtClean="0"/>
              <a:t>Fotografický přístroj </a:t>
            </a:r>
            <a:r>
              <a:rPr lang="cs-CZ" i="1" dirty="0" smtClean="0">
                <a:hlinkClick r:id="rId3"/>
              </a:rPr>
              <a:t>(wikipedie)</a:t>
            </a:r>
            <a:endParaRPr lang="cs-CZ" i="1" dirty="0" smtClean="0"/>
          </a:p>
          <a:p>
            <a:pPr marL="514350" indent="-514350">
              <a:buNone/>
            </a:pPr>
            <a:endParaRPr lang="cs-CZ" i="1" dirty="0" smtClean="0"/>
          </a:p>
          <a:p>
            <a:pPr marL="914400" lvl="1" indent="-514350"/>
            <a:r>
              <a:rPr lang="cs-CZ" dirty="0" smtClean="0"/>
              <a:t>zaznamenávání obrazu přes objektiv na </a:t>
            </a:r>
            <a:r>
              <a:rPr lang="cs-CZ" dirty="0" err="1" smtClean="0"/>
              <a:t>světlocitlivou</a:t>
            </a:r>
            <a:r>
              <a:rPr lang="cs-CZ" dirty="0" smtClean="0"/>
              <a:t> vrstvu uvnitř přístroje</a:t>
            </a:r>
          </a:p>
          <a:p>
            <a:pPr marL="914400" lvl="1" indent="-514350"/>
            <a:r>
              <a:rPr lang="cs-CZ" dirty="0" smtClean="0"/>
              <a:t>filmové, Polaroidy, digitální</a:t>
            </a:r>
          </a:p>
          <a:p>
            <a:pPr marL="914400" lvl="1" indent="-514350"/>
            <a:r>
              <a:rPr lang="cs-CZ" dirty="0" smtClean="0"/>
              <a:t>obraz skutečný, zmenšený, převrácený</a:t>
            </a:r>
            <a:endParaRPr lang="cs-CZ" dirty="0" smtClean="0"/>
          </a:p>
          <a:p>
            <a:pPr marL="914400" lvl="1" indent="-514350">
              <a:buNone/>
            </a:pPr>
            <a:endParaRPr lang="cs-CZ" dirty="0" smtClean="0"/>
          </a:p>
        </p:txBody>
      </p:sp>
      <p:pic>
        <p:nvPicPr>
          <p:cNvPr id="4" name="Obrázek 3" descr="obrázek1000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4005064"/>
            <a:ext cx="6742187" cy="2625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141</Words>
  <Application>Microsoft Office PowerPoint</Application>
  <PresentationFormat>Předvádění na obrazovce (4:3)</PresentationFormat>
  <Paragraphs>35</Paragraphs>
  <Slides>4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Užití čoček v praxi</vt:lpstr>
      <vt:lpstr>Snímek 2</vt:lpstr>
      <vt:lpstr>Snímek 3</vt:lpstr>
      <vt:lpstr>Snímek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168</cp:revision>
  <dcterms:modified xsi:type="dcterms:W3CDTF">2012-02-15T13:29:18Z</dcterms:modified>
</cp:coreProperties>
</file>