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68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průměrné bodové hodnocení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57.2</c:v>
                </c:pt>
                <c:pt idx="1">
                  <c:v>60.2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927680"/>
        <c:axId val="79130560"/>
      </c:barChart>
      <c:catAx>
        <c:axId val="105927680"/>
        <c:scaling>
          <c:orientation val="minMax"/>
        </c:scaling>
        <c:delete val="0"/>
        <c:axPos val="b"/>
        <c:majorTickMark val="out"/>
        <c:minorTickMark val="none"/>
        <c:tickLblPos val="nextTo"/>
        <c:crossAx val="79130560"/>
        <c:crosses val="autoZero"/>
        <c:auto val="1"/>
        <c:lblAlgn val="ctr"/>
        <c:lblOffset val="100"/>
        <c:noMultiLvlLbl val="0"/>
      </c:catAx>
      <c:valAx>
        <c:axId val="7913056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5927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nejlepší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70</c:v>
                </c:pt>
                <c:pt idx="1">
                  <c:v>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928192"/>
        <c:axId val="79132864"/>
      </c:barChart>
      <c:catAx>
        <c:axId val="105928192"/>
        <c:scaling>
          <c:orientation val="minMax"/>
        </c:scaling>
        <c:delete val="0"/>
        <c:axPos val="b"/>
        <c:majorTickMark val="out"/>
        <c:minorTickMark val="none"/>
        <c:tickLblPos val="nextTo"/>
        <c:crossAx val="79132864"/>
        <c:crosses val="autoZero"/>
        <c:auto val="1"/>
        <c:lblAlgn val="ctr"/>
        <c:lblOffset val="100"/>
        <c:noMultiLvlLbl val="0"/>
      </c:catAx>
      <c:valAx>
        <c:axId val="79132864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5928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nejslabší 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44</c:v>
                </c:pt>
                <c:pt idx="1">
                  <c:v>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510912"/>
        <c:axId val="32752192"/>
      </c:barChart>
      <c:catAx>
        <c:axId val="33510912"/>
        <c:scaling>
          <c:orientation val="minMax"/>
        </c:scaling>
        <c:delete val="0"/>
        <c:axPos val="b"/>
        <c:majorTickMark val="out"/>
        <c:minorTickMark val="none"/>
        <c:tickLblPos val="nextTo"/>
        <c:crossAx val="32752192"/>
        <c:crosses val="autoZero"/>
        <c:auto val="1"/>
        <c:lblAlgn val="ctr"/>
        <c:lblOffset val="100"/>
        <c:noMultiLvlLbl val="0"/>
      </c:catAx>
      <c:valAx>
        <c:axId val="32752192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510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/>
              <a:t>Průměrné bodové hodnocení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průměrné bodové hodnocení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39.299999999999997</c:v>
                </c:pt>
                <c:pt idx="1">
                  <c:v>54.3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511424"/>
        <c:axId val="32754496"/>
      </c:barChart>
      <c:catAx>
        <c:axId val="33511424"/>
        <c:scaling>
          <c:orientation val="minMax"/>
        </c:scaling>
        <c:delete val="0"/>
        <c:axPos val="b"/>
        <c:majorTickMark val="out"/>
        <c:minorTickMark val="none"/>
        <c:tickLblPos val="nextTo"/>
        <c:crossAx val="32754496"/>
        <c:crosses val="autoZero"/>
        <c:auto val="1"/>
        <c:lblAlgn val="ctr"/>
        <c:lblOffset val="100"/>
        <c:noMultiLvlLbl val="0"/>
      </c:catAx>
      <c:valAx>
        <c:axId val="32754496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511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Nejlepší čtvrtina ze</a:t>
            </a:r>
            <a:r>
              <a:rPr lang="cs-CZ" baseline="0" dirty="0" smtClean="0"/>
              <a:t> zúčastněných</a:t>
            </a:r>
            <a:endParaRPr lang="cs-CZ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nejlepší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54</c:v>
                </c:pt>
                <c:pt idx="1">
                  <c:v>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512448"/>
        <c:axId val="32756800"/>
      </c:barChart>
      <c:catAx>
        <c:axId val="33512448"/>
        <c:scaling>
          <c:orientation val="minMax"/>
        </c:scaling>
        <c:delete val="0"/>
        <c:axPos val="b"/>
        <c:majorTickMark val="out"/>
        <c:minorTickMark val="none"/>
        <c:tickLblPos val="nextTo"/>
        <c:crossAx val="32756800"/>
        <c:crosses val="autoZero"/>
        <c:auto val="1"/>
        <c:lblAlgn val="ctr"/>
        <c:lblOffset val="100"/>
        <c:noMultiLvlLbl val="0"/>
      </c:catAx>
      <c:valAx>
        <c:axId val="3275680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5124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/>
              <a:t>Nejslabší čtvrtina zúčastněných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nejslabší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22</c:v>
                </c:pt>
                <c:pt idx="1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512960"/>
        <c:axId val="32759104"/>
      </c:barChart>
      <c:catAx>
        <c:axId val="33512960"/>
        <c:scaling>
          <c:orientation val="minMax"/>
        </c:scaling>
        <c:delete val="0"/>
        <c:axPos val="b"/>
        <c:majorTickMark val="out"/>
        <c:minorTickMark val="none"/>
        <c:tickLblPos val="nextTo"/>
        <c:crossAx val="32759104"/>
        <c:crosses val="autoZero"/>
        <c:auto val="1"/>
        <c:lblAlgn val="ctr"/>
        <c:lblOffset val="100"/>
        <c:noMultiLvlLbl val="0"/>
      </c:catAx>
      <c:valAx>
        <c:axId val="32759104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5129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ZŠ Letovice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List1!$B$1:$C$1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List1!$B$2:$C$2</c:f>
              <c:numCache>
                <c:formatCode>General</c:formatCode>
                <c:ptCount val="2"/>
                <c:pt idx="0">
                  <c:v>60.2</c:v>
                </c:pt>
                <c:pt idx="1">
                  <c:v>66.7</c:v>
                </c:pt>
              </c:numCache>
            </c:numRef>
          </c:val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ČR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List1!$B$1:$C$1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List1!$B$3:$C$3</c:f>
              <c:numCache>
                <c:formatCode>General</c:formatCode>
                <c:ptCount val="2"/>
                <c:pt idx="0">
                  <c:v>48.4</c:v>
                </c:pt>
                <c:pt idx="1">
                  <c:v>48.7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573760"/>
        <c:axId val="37652160"/>
      </c:barChart>
      <c:catAx>
        <c:axId val="35573760"/>
        <c:scaling>
          <c:orientation val="minMax"/>
        </c:scaling>
        <c:delete val="0"/>
        <c:axPos val="b"/>
        <c:majorTickMark val="out"/>
        <c:minorTickMark val="none"/>
        <c:tickLblPos val="nextTo"/>
        <c:crossAx val="37652160"/>
        <c:crosses val="autoZero"/>
        <c:auto val="1"/>
        <c:lblAlgn val="ctr"/>
        <c:lblOffset val="100"/>
        <c:noMultiLvlLbl val="0"/>
      </c:catAx>
      <c:valAx>
        <c:axId val="3765216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5737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8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0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71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160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54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4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26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63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13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05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0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F3E53-1B7E-4AD2-B8CF-FDF261B70DD6}" type="datetimeFigureOut">
              <a:rPr lang="cs-CZ" smtClean="0"/>
              <a:t>6.12.2016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59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Porovnání výsledků  přijímacích zkoušek  na střední školy 2016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ZŠ Letovice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85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Uchazeči o 4 leté maturitní obory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81979"/>
              </p:ext>
            </p:extLst>
          </p:nvPr>
        </p:nvGraphicFramePr>
        <p:xfrm>
          <a:off x="467544" y="2276872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Počet </a:t>
                      </a:r>
                      <a:r>
                        <a:rPr lang="cs-CZ" sz="2400" baseline="0" dirty="0" smtClean="0"/>
                        <a:t> žáků, kteří vykonali zkoušku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Český jazyk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Matematika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Žáci celá ČR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41270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41379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Žáci</a:t>
                      </a:r>
                      <a:r>
                        <a:rPr lang="cs-CZ" sz="2400" baseline="0" dirty="0" smtClean="0"/>
                        <a:t> ZŠ Letovice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46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46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49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347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563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5702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300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3508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573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3690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854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5353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325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4368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167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percentilového umístění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08416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806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El"/>
        </p:bldSub>
      </p:bldGraphic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86</Words>
  <Application>Microsoft Office PowerPoint</Application>
  <PresentationFormat>Předvádění na obrazovce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Porovnání výsledků  přijímacích zkoušek  na střední školy 2016</vt:lpstr>
      <vt:lpstr>Uchazeči o 4 leté maturitní obory</vt:lpstr>
      <vt:lpstr>Porovnání výsledků z českého jazyka</vt:lpstr>
      <vt:lpstr>Porovnání výsledků z českého jazyka</vt:lpstr>
      <vt:lpstr>Porovnání výsledků z českého jazyka</vt:lpstr>
      <vt:lpstr>Porovnání výsledků z matematiky</vt:lpstr>
      <vt:lpstr>Porovnání výsledků z matematiky</vt:lpstr>
      <vt:lpstr>Porovnání výsledků z matematiky</vt:lpstr>
      <vt:lpstr>Porovnání percentilového umístění</vt:lpstr>
    </vt:vector>
  </TitlesOfParts>
  <Company>ZŠ Letovice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Výsledky  přijímacích zkoušek  na střední školy 2016</dc:title>
  <dc:creator>Učitel</dc:creator>
  <cp:lastModifiedBy>Miloš Randula</cp:lastModifiedBy>
  <cp:revision>7</cp:revision>
  <dcterms:created xsi:type="dcterms:W3CDTF">2016-12-04T14:14:59Z</dcterms:created>
  <dcterms:modified xsi:type="dcterms:W3CDTF">2016-12-06T13:03:34Z</dcterms:modified>
</cp:coreProperties>
</file>