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4" r:id="rId6"/>
    <p:sldId id="265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2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zleser\home\Vedeni\2019_2020\p&#345;ij&#237;mac&#237;%20zkou&#353;ky%20Cermat\vysledky%20prij&#237;mac&#237;ch%20zkou&#353;ek%2020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zleser\home\Vedeni\2019_2020\p&#345;ij&#237;mac&#237;%20zkou&#353;ky%20Cermat\vysledky%20prij&#237;mac&#237;ch%20zkou&#353;ek%2020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zleser\home\Vedeni\2019_2020\p&#345;ij&#237;mac&#237;%20zkou&#353;ky%20Cermat\vysledky%20prij&#237;mac&#237;ch%20zkou&#353;ek%20202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zleser\home\Vedeni\2019_2020\p&#345;ij&#237;mac&#237;%20zkou&#353;ky%20Cermat\vysledky%20prij&#237;mac&#237;ch%20zkou&#353;ek%202020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Průměrná</a:t>
            </a:r>
            <a:r>
              <a:rPr lang="cs-CZ" baseline="0"/>
              <a:t> úspěšnost žáků v testu v %</a:t>
            </a:r>
            <a:endParaRPr lang="cs-CZ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8038854268717616E-2"/>
          <c:y val="0.13629687337577406"/>
          <c:w val="0.80422803400632248"/>
          <c:h val="0.8109013190285315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Grafy!$A$6</c:f>
              <c:strCache>
                <c:ptCount val="1"/>
                <c:pt idx="0">
                  <c:v>ZŠ Letovice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(Grafy!$D$5,Grafy!$F$5)</c:f>
              <c:strCache>
                <c:ptCount val="2"/>
                <c:pt idx="0">
                  <c:v>český jazyk</c:v>
                </c:pt>
                <c:pt idx="1">
                  <c:v>matematika</c:v>
                </c:pt>
              </c:strCache>
            </c:strRef>
          </c:cat>
          <c:val>
            <c:numRef>
              <c:f>(Grafy!$D$6,Grafy!$F$6)</c:f>
              <c:numCache>
                <c:formatCode>General</c:formatCode>
                <c:ptCount val="2"/>
                <c:pt idx="0">
                  <c:v>65.3</c:v>
                </c:pt>
                <c:pt idx="1">
                  <c:v>53.9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45-478C-A991-BA47D0892DF7}"/>
            </c:ext>
          </c:extLst>
        </c:ser>
        <c:ser>
          <c:idx val="1"/>
          <c:order val="1"/>
          <c:tx>
            <c:strRef>
              <c:f>Grafy!$A$7</c:f>
              <c:strCache>
                <c:ptCount val="1"/>
                <c:pt idx="0">
                  <c:v>Celá ČR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(Grafy!$D$5,Grafy!$F$5)</c:f>
              <c:strCache>
                <c:ptCount val="2"/>
                <c:pt idx="0">
                  <c:v>český jazyk</c:v>
                </c:pt>
                <c:pt idx="1">
                  <c:v>matematika</c:v>
                </c:pt>
              </c:strCache>
            </c:strRef>
          </c:cat>
          <c:val>
            <c:numRef>
              <c:f>(Grafy!$D$7,Grafy!$F$7)</c:f>
              <c:numCache>
                <c:formatCode>General</c:formatCode>
                <c:ptCount val="2"/>
                <c:pt idx="0">
                  <c:v>60.2</c:v>
                </c:pt>
                <c:pt idx="1">
                  <c:v>43.8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45-478C-A991-BA47D0892DF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1133356063"/>
        <c:axId val="1133351071"/>
        <c:axId val="0"/>
      </c:bar3DChart>
      <c:catAx>
        <c:axId val="113335606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33351071"/>
        <c:crosses val="autoZero"/>
        <c:auto val="1"/>
        <c:lblAlgn val="ctr"/>
        <c:lblOffset val="100"/>
        <c:noMultiLvlLbl val="0"/>
      </c:catAx>
      <c:valAx>
        <c:axId val="11333510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333560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Český jazyk - úspěšnost v kvartilech</a:t>
            </a:r>
            <a:r>
              <a:rPr lang="cs-CZ" baseline="0"/>
              <a:t> v %</a:t>
            </a:r>
            <a:endParaRPr lang="cs-CZ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Grafy!$A$35</c:f>
              <c:strCache>
                <c:ptCount val="1"/>
                <c:pt idx="0">
                  <c:v>ZŠ Letovice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Grafy!$B$34:$E$34</c:f>
              <c:strCache>
                <c:ptCount val="4"/>
                <c:pt idx="0">
                  <c:v>1. kvartil</c:v>
                </c:pt>
                <c:pt idx="1">
                  <c:v>2. kvartil</c:v>
                </c:pt>
                <c:pt idx="2">
                  <c:v>3. kvartil</c:v>
                </c:pt>
                <c:pt idx="3">
                  <c:v>4. kvartil</c:v>
                </c:pt>
              </c:strCache>
            </c:strRef>
          </c:cat>
          <c:val>
            <c:numRef>
              <c:f>Grafy!$B$35:$E$35</c:f>
              <c:numCache>
                <c:formatCode>General</c:formatCode>
                <c:ptCount val="4"/>
                <c:pt idx="0">
                  <c:v>50</c:v>
                </c:pt>
                <c:pt idx="1">
                  <c:v>69</c:v>
                </c:pt>
                <c:pt idx="2">
                  <c:v>78</c:v>
                </c:pt>
                <c:pt idx="3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EE-4451-85D3-8C2ED669E61A}"/>
            </c:ext>
          </c:extLst>
        </c:ser>
        <c:ser>
          <c:idx val="1"/>
          <c:order val="1"/>
          <c:tx>
            <c:strRef>
              <c:f>Grafy!$A$36</c:f>
              <c:strCache>
                <c:ptCount val="1"/>
                <c:pt idx="0">
                  <c:v>celá ČR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Grafy!$B$34:$E$34</c:f>
              <c:strCache>
                <c:ptCount val="4"/>
                <c:pt idx="0">
                  <c:v>1. kvartil</c:v>
                </c:pt>
                <c:pt idx="1">
                  <c:v>2. kvartil</c:v>
                </c:pt>
                <c:pt idx="2">
                  <c:v>3. kvartil</c:v>
                </c:pt>
                <c:pt idx="3">
                  <c:v>4. kvartil</c:v>
                </c:pt>
              </c:strCache>
            </c:strRef>
          </c:cat>
          <c:val>
            <c:numRef>
              <c:f>Grafy!$B$36:$E$36</c:f>
              <c:numCache>
                <c:formatCode>General</c:formatCode>
                <c:ptCount val="4"/>
                <c:pt idx="0">
                  <c:v>46</c:v>
                </c:pt>
                <c:pt idx="1">
                  <c:v>60</c:v>
                </c:pt>
                <c:pt idx="2">
                  <c:v>74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EE-4451-85D3-8C2ED669E61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1133356063"/>
        <c:axId val="1133351071"/>
        <c:axId val="0"/>
      </c:bar3DChart>
      <c:catAx>
        <c:axId val="113335606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33351071"/>
        <c:crosses val="autoZero"/>
        <c:auto val="1"/>
        <c:lblAlgn val="ctr"/>
        <c:lblOffset val="100"/>
        <c:noMultiLvlLbl val="0"/>
      </c:catAx>
      <c:valAx>
        <c:axId val="11333510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333560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Matematika - úspěšnost v kvartilech</a:t>
            </a:r>
            <a:r>
              <a:rPr lang="cs-CZ" baseline="0"/>
              <a:t> v %</a:t>
            </a:r>
            <a:endParaRPr lang="cs-CZ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Grafy!$A$62</c:f>
              <c:strCache>
                <c:ptCount val="1"/>
                <c:pt idx="0">
                  <c:v>ZŠ Letovice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Grafy!$B$61:$E$61</c:f>
              <c:strCache>
                <c:ptCount val="4"/>
                <c:pt idx="0">
                  <c:v>1. kvartil</c:v>
                </c:pt>
                <c:pt idx="1">
                  <c:v>2. kvartil</c:v>
                </c:pt>
                <c:pt idx="2">
                  <c:v>3. kvartil</c:v>
                </c:pt>
                <c:pt idx="3">
                  <c:v>4. kvartil</c:v>
                </c:pt>
              </c:strCache>
            </c:strRef>
          </c:cat>
          <c:val>
            <c:numRef>
              <c:f>Grafy!$B$62:$E$62</c:f>
              <c:numCache>
                <c:formatCode>General</c:formatCode>
                <c:ptCount val="4"/>
                <c:pt idx="0">
                  <c:v>38</c:v>
                </c:pt>
                <c:pt idx="1">
                  <c:v>52</c:v>
                </c:pt>
                <c:pt idx="2">
                  <c:v>69</c:v>
                </c:pt>
                <c:pt idx="3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02-4907-8CC4-62E1D6E71460}"/>
            </c:ext>
          </c:extLst>
        </c:ser>
        <c:ser>
          <c:idx val="1"/>
          <c:order val="1"/>
          <c:tx>
            <c:strRef>
              <c:f>Grafy!$A$63</c:f>
              <c:strCache>
                <c:ptCount val="1"/>
                <c:pt idx="0">
                  <c:v>celá ČR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Grafy!$B$61:$E$61</c:f>
              <c:strCache>
                <c:ptCount val="4"/>
                <c:pt idx="0">
                  <c:v>1. kvartil</c:v>
                </c:pt>
                <c:pt idx="1">
                  <c:v>2. kvartil</c:v>
                </c:pt>
                <c:pt idx="2">
                  <c:v>3. kvartil</c:v>
                </c:pt>
                <c:pt idx="3">
                  <c:v>4. kvartil</c:v>
                </c:pt>
              </c:strCache>
            </c:strRef>
          </c:cat>
          <c:val>
            <c:numRef>
              <c:f>Grafy!$B$63:$E$63</c:f>
              <c:numCache>
                <c:formatCode>General</c:formatCode>
                <c:ptCount val="4"/>
                <c:pt idx="0">
                  <c:v>26</c:v>
                </c:pt>
                <c:pt idx="1">
                  <c:v>42</c:v>
                </c:pt>
                <c:pt idx="2">
                  <c:v>60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02-4907-8CC4-62E1D6E7146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1133356063"/>
        <c:axId val="1133351071"/>
        <c:axId val="0"/>
      </c:bar3DChart>
      <c:catAx>
        <c:axId val="113335606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33351071"/>
        <c:crosses val="autoZero"/>
        <c:auto val="1"/>
        <c:lblAlgn val="ctr"/>
        <c:lblOffset val="100"/>
        <c:noMultiLvlLbl val="0"/>
      </c:catAx>
      <c:valAx>
        <c:axId val="11333510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333560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800" b="1" i="0" u="none" strike="noStrike" baseline="0">
                <a:effectLst/>
              </a:rPr>
              <a:t>Porovnání percentilového umístění</a:t>
            </a:r>
            <a:endParaRPr lang="cs-CZ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8040503817030155E-2"/>
          <c:y val="0.116396178445879"/>
          <c:w val="0.80411149081926325"/>
          <c:h val="0.8102334856675671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Grafy!$L$6</c:f>
              <c:strCache>
                <c:ptCount val="1"/>
                <c:pt idx="0">
                  <c:v>ZŠ Letovice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(Grafy!$N$5,Grafy!$P$5)</c:f>
              <c:strCache>
                <c:ptCount val="2"/>
                <c:pt idx="0">
                  <c:v>český jazyk</c:v>
                </c:pt>
                <c:pt idx="1">
                  <c:v>matematika</c:v>
                </c:pt>
              </c:strCache>
            </c:strRef>
          </c:cat>
          <c:val>
            <c:numRef>
              <c:f>(Grafy!$N$6,Grafy!$P$6)</c:f>
              <c:numCache>
                <c:formatCode>General</c:formatCode>
                <c:ptCount val="2"/>
                <c:pt idx="0">
                  <c:v>58.1</c:v>
                </c:pt>
                <c:pt idx="1">
                  <c:v>63.2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49-4DC1-8923-77C227367A50}"/>
            </c:ext>
          </c:extLst>
        </c:ser>
        <c:ser>
          <c:idx val="1"/>
          <c:order val="1"/>
          <c:tx>
            <c:strRef>
              <c:f>Grafy!$L$7</c:f>
              <c:strCache>
                <c:ptCount val="1"/>
                <c:pt idx="0">
                  <c:v>Celá ČR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(Grafy!$N$5,Grafy!$P$5)</c:f>
              <c:strCache>
                <c:ptCount val="2"/>
                <c:pt idx="0">
                  <c:v>český jazyk</c:v>
                </c:pt>
                <c:pt idx="1">
                  <c:v>matematika</c:v>
                </c:pt>
              </c:strCache>
            </c:strRef>
          </c:cat>
          <c:val>
            <c:numRef>
              <c:f>(Grafy!$N$7,Grafy!$P$7)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49-4DC1-8923-77C227367A5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1133356063"/>
        <c:axId val="1133351071"/>
        <c:axId val="0"/>
      </c:bar3DChart>
      <c:catAx>
        <c:axId val="113335606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33351071"/>
        <c:crosses val="autoZero"/>
        <c:auto val="1"/>
        <c:lblAlgn val="ctr"/>
        <c:lblOffset val="100"/>
        <c:noMultiLvlLbl val="0"/>
      </c:catAx>
      <c:valAx>
        <c:axId val="11333510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333560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30.09.2020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88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30.09.2020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501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30.09.2020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9716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30.09.2020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1602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30.09.2020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554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30.09.2020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940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30.09.2020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5269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30.09.2020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7632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30.09.2020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3134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30.09.2020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205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30.09.2020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40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F3E53-1B7E-4AD2-B8CF-FDF261B70DD6}" type="datetimeFigureOut">
              <a:rPr lang="cs-CZ" smtClean="0"/>
              <a:t>30.09.2020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059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1484784"/>
            <a:ext cx="8062664" cy="201622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Porovnání výsledků žáků u přijímacích zkoušek na maturitní obory středních škol v roce 2020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4005064"/>
            <a:ext cx="6400800" cy="1752600"/>
          </a:xfrm>
        </p:spPr>
        <p:txBody>
          <a:bodyPr/>
          <a:lstStyle/>
          <a:p>
            <a:r>
              <a:rPr lang="cs-CZ" b="1" dirty="0" smtClean="0"/>
              <a:t>ZŠ Letovice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220852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Uchazeči o 4 leté maturitní obory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8033206"/>
              </p:ext>
            </p:extLst>
          </p:nvPr>
        </p:nvGraphicFramePr>
        <p:xfrm>
          <a:off x="467544" y="2276872"/>
          <a:ext cx="82296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Počet </a:t>
                      </a:r>
                      <a:r>
                        <a:rPr lang="cs-CZ" sz="2400" baseline="0" dirty="0" smtClean="0"/>
                        <a:t> žáků, kteří vykonali zkoušku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Český jazyk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Matematika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Celá ČR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66 306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66 470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baseline="0" dirty="0" smtClean="0"/>
                        <a:t>ZŠ Letovice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61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61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49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výsledků z českého jazyka</a:t>
            </a:r>
            <a:br>
              <a:rPr lang="cs-CZ" dirty="0" smtClean="0"/>
            </a:br>
            <a:r>
              <a:rPr lang="cs-CZ" dirty="0" smtClean="0"/>
              <a:t> a matematiky</a:t>
            </a:r>
            <a:endParaRPr lang="cs-CZ" dirty="0"/>
          </a:p>
        </p:txBody>
      </p:sp>
      <p:graphicFrame>
        <p:nvGraphicFramePr>
          <p:cNvPr id="4" name="Graf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2695920"/>
              </p:ext>
            </p:extLst>
          </p:nvPr>
        </p:nvGraphicFramePr>
        <p:xfrm>
          <a:off x="1403648" y="1772816"/>
          <a:ext cx="6336704" cy="4377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35637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výsledků z českého jazyka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899592" y="1417638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1. </a:t>
            </a:r>
            <a:r>
              <a:rPr lang="cs-CZ" dirty="0" err="1"/>
              <a:t>k</a:t>
            </a:r>
            <a:r>
              <a:rPr lang="cs-CZ" dirty="0" err="1" smtClean="0"/>
              <a:t>vartil</a:t>
            </a:r>
            <a:r>
              <a:rPr lang="cs-CZ" dirty="0" smtClean="0"/>
              <a:t> – nejslabší čtvrtina ze zúčastněných žáků</a:t>
            </a:r>
          </a:p>
          <a:p>
            <a:r>
              <a:rPr lang="cs-CZ" dirty="0" smtClean="0"/>
              <a:t>4. </a:t>
            </a:r>
            <a:r>
              <a:rPr lang="cs-CZ" dirty="0" err="1" smtClean="0"/>
              <a:t>kvartil</a:t>
            </a:r>
            <a:r>
              <a:rPr lang="cs-CZ" dirty="0" smtClean="0"/>
              <a:t> – nejúspěšnější čtvrtina </a:t>
            </a:r>
            <a:r>
              <a:rPr lang="cs-CZ" dirty="0"/>
              <a:t>ze zúčastněných žáků</a:t>
            </a:r>
          </a:p>
        </p:txBody>
      </p:sp>
      <p:graphicFrame>
        <p:nvGraphicFramePr>
          <p:cNvPr id="5" name="Graf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2464618"/>
              </p:ext>
            </p:extLst>
          </p:nvPr>
        </p:nvGraphicFramePr>
        <p:xfrm>
          <a:off x="1115616" y="2204864"/>
          <a:ext cx="6480720" cy="43774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5732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Porovnání výsledků z matematiky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899592" y="1417638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1. </a:t>
            </a:r>
            <a:r>
              <a:rPr lang="cs-CZ" dirty="0" err="1"/>
              <a:t>k</a:t>
            </a:r>
            <a:r>
              <a:rPr lang="cs-CZ" dirty="0" err="1" smtClean="0"/>
              <a:t>vartil</a:t>
            </a:r>
            <a:r>
              <a:rPr lang="cs-CZ" dirty="0" smtClean="0"/>
              <a:t> – nejslabší čtvrtina ze zúčastněných žáků</a:t>
            </a:r>
          </a:p>
          <a:p>
            <a:r>
              <a:rPr lang="cs-CZ" dirty="0" smtClean="0"/>
              <a:t>4. </a:t>
            </a:r>
            <a:r>
              <a:rPr lang="cs-CZ" dirty="0" err="1" smtClean="0"/>
              <a:t>kvartil</a:t>
            </a:r>
            <a:r>
              <a:rPr lang="cs-CZ" dirty="0" smtClean="0"/>
              <a:t> – nejúspěšnější čtvrtina </a:t>
            </a:r>
            <a:r>
              <a:rPr lang="cs-CZ" dirty="0"/>
              <a:t>ze zúčastněných žáků</a:t>
            </a:r>
          </a:p>
        </p:txBody>
      </p:sp>
      <p:graphicFrame>
        <p:nvGraphicFramePr>
          <p:cNvPr id="5" name="Graf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4120161"/>
              </p:ext>
            </p:extLst>
          </p:nvPr>
        </p:nvGraphicFramePr>
        <p:xfrm>
          <a:off x="1225513" y="2204864"/>
          <a:ext cx="6404942" cy="44336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01679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Graphic spid="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Porovnání percentilového umístění</a:t>
            </a:r>
            <a:endParaRPr lang="cs-CZ" dirty="0"/>
          </a:p>
        </p:txBody>
      </p:sp>
      <p:graphicFrame>
        <p:nvGraphicFramePr>
          <p:cNvPr id="4" name="Graf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4465223"/>
              </p:ext>
            </p:extLst>
          </p:nvPr>
        </p:nvGraphicFramePr>
        <p:xfrm>
          <a:off x="1259632" y="1700808"/>
          <a:ext cx="669297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806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580</TotalTime>
  <Words>123</Words>
  <Application>Microsoft Office PowerPoint</Application>
  <PresentationFormat>Předvádění na obrazovce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Arial</vt:lpstr>
      <vt:lpstr>Calibri</vt:lpstr>
      <vt:lpstr>Motiv systému Office</vt:lpstr>
      <vt:lpstr>Porovnání výsledků žáků u přijímacích zkoušek na maturitní obory středních škol v roce 2020</vt:lpstr>
      <vt:lpstr>Uchazeči o 4 leté maturitní obory</vt:lpstr>
      <vt:lpstr>Porovnání výsledků z českého jazyka  a matematiky</vt:lpstr>
      <vt:lpstr>Porovnání výsledků z českého jazyka</vt:lpstr>
      <vt:lpstr>Porovnání výsledků z matematiky</vt:lpstr>
      <vt:lpstr>Porovnání percentilového umístění</vt:lpstr>
    </vt:vector>
  </TitlesOfParts>
  <Company>ZŠ Letovice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Výsledky  přijímacích zkoušek  na střední školy 2016</dc:title>
  <dc:creator>Učitel</dc:creator>
  <cp:lastModifiedBy>Sos Vitezslav</cp:lastModifiedBy>
  <cp:revision>35</cp:revision>
  <dcterms:created xsi:type="dcterms:W3CDTF">2016-12-04T14:14:59Z</dcterms:created>
  <dcterms:modified xsi:type="dcterms:W3CDTF">2020-09-30T14:22:48Z</dcterms:modified>
</cp:coreProperties>
</file>