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4" autoAdjust="0"/>
    <p:restoredTop sz="94660" autoAdjust="0"/>
  </p:normalViewPr>
  <p:slideViewPr>
    <p:cSldViewPr>
      <p:cViewPr>
        <p:scale>
          <a:sx n="100" d="100"/>
          <a:sy n="100" d="100"/>
        </p:scale>
        <p:origin x="612" y="-1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EE1BE46C-492D-46E7-A943-815B5D8669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7196-4A18-43B3-B3D1-BC516B550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5D7A5-AE68-40A8-BDF4-89AF4F926F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C98B1-7C83-4281-9735-622CA8F18C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8DCC-807D-4CE3-AC32-8F2C8274D1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9C96C-549E-4B60-A5A0-14D3716CCB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150A2-73DB-421A-9CFB-65CC6864A4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B16B6-370F-4462-8CCC-4E1175A5CF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DE43-3AC7-47AD-B054-F647F332FF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A26AF-2158-4342-931C-5A1A823F1E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74FC-9BE9-4941-ADEF-187DC1C818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388F-E4F3-4063-A9B4-042187B92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901774B-05FF-42D2-9009-72CB5DC1BA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Barv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//upload.wikimedia.org/wikipedia/commons/e/e8/AdditiveColorMixiing.sv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Optick%C3%BD_hrano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0"/>
            <a:ext cx="7770813" cy="864096"/>
          </a:xfrm>
        </p:spPr>
        <p:txBody>
          <a:bodyPr/>
          <a:lstStyle/>
          <a:p>
            <a:r>
              <a:rPr lang="cs-CZ" b="1" u="sng" dirty="0" smtClean="0"/>
              <a:t>Rozklad světla </a:t>
            </a:r>
            <a:endParaRPr lang="cs-CZ" b="1" u="sng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184576"/>
          </a:xfrm>
        </p:spPr>
        <p:txBody>
          <a:bodyPr/>
          <a:lstStyle/>
          <a:p>
            <a:pPr marL="914400" lvl="1" indent="-514350">
              <a:buNone/>
            </a:pPr>
            <a:r>
              <a:rPr lang="cs-CZ" dirty="0" smtClean="0"/>
              <a:t>Sluneční světlo (bílé světlo) je složeno z různých barev: </a:t>
            </a:r>
            <a:r>
              <a:rPr lang="cs-CZ" dirty="0" smtClean="0">
                <a:hlinkClick r:id="rId3"/>
              </a:rPr>
              <a:t>(wikipedie)</a:t>
            </a:r>
            <a:endParaRPr lang="cs-CZ" dirty="0" smtClean="0"/>
          </a:p>
          <a:p>
            <a:pPr marL="914400" lvl="1" indent="-514350">
              <a:buNone/>
            </a:pPr>
            <a:endParaRPr lang="cs-CZ" dirty="0" smtClean="0"/>
          </a:p>
          <a:p>
            <a:pPr marL="914400" lvl="1" indent="-514350"/>
            <a:r>
              <a:rPr lang="cs-CZ" dirty="0" smtClean="0"/>
              <a:t>Červená</a:t>
            </a:r>
          </a:p>
          <a:p>
            <a:pPr marL="914400" lvl="1" indent="-514350"/>
            <a:r>
              <a:rPr lang="cs-CZ" dirty="0" smtClean="0"/>
              <a:t>Oranžová</a:t>
            </a:r>
          </a:p>
          <a:p>
            <a:pPr marL="914400" lvl="1" indent="-514350"/>
            <a:r>
              <a:rPr lang="cs-CZ" dirty="0" smtClean="0"/>
              <a:t>Žlutá </a:t>
            </a:r>
          </a:p>
          <a:p>
            <a:pPr marL="914400" lvl="1" indent="-514350"/>
            <a:r>
              <a:rPr lang="cs-CZ" dirty="0" smtClean="0"/>
              <a:t>Zelená</a:t>
            </a:r>
          </a:p>
          <a:p>
            <a:pPr marL="914400" lvl="1" indent="-514350"/>
            <a:r>
              <a:rPr lang="cs-CZ" dirty="0" smtClean="0"/>
              <a:t>A</a:t>
            </a:r>
            <a:r>
              <a:rPr lang="cs-CZ" dirty="0" smtClean="0"/>
              <a:t>zurová</a:t>
            </a:r>
            <a:endParaRPr lang="cs-CZ" dirty="0" smtClean="0"/>
          </a:p>
          <a:p>
            <a:pPr marL="914400" lvl="1" indent="-514350"/>
            <a:r>
              <a:rPr lang="cs-CZ" dirty="0" smtClean="0"/>
              <a:t>Modrá</a:t>
            </a:r>
          </a:p>
          <a:p>
            <a:pPr marL="914400" lvl="1" indent="-514350"/>
            <a:r>
              <a:rPr lang="cs-CZ" dirty="0" smtClean="0"/>
              <a:t>Fialová</a:t>
            </a:r>
          </a:p>
          <a:p>
            <a:pPr marL="914400" lvl="1" indent="-514350">
              <a:buNone/>
            </a:pPr>
            <a:endParaRPr lang="cs-CZ" dirty="0" smtClean="0"/>
          </a:p>
          <a:p>
            <a:pPr marL="914400" lvl="1" indent="-514350">
              <a:buNone/>
            </a:pPr>
            <a:endParaRPr lang="cs-CZ" dirty="0" smtClean="0"/>
          </a:p>
          <a:p>
            <a:pPr marL="914400" lvl="1" indent="-514350"/>
            <a:endParaRPr lang="cs-CZ" dirty="0" smtClean="0"/>
          </a:p>
          <a:p>
            <a:pPr marL="914400" lvl="1" indent="-514350"/>
            <a:endParaRPr lang="cs-CZ" dirty="0" smtClean="0"/>
          </a:p>
        </p:txBody>
      </p:sp>
      <p:pic>
        <p:nvPicPr>
          <p:cNvPr id="8198" name="Picture 6" descr="Soubor:AdditiveColorMixiing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1988840"/>
            <a:ext cx="4000500" cy="381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oubor:Prism rainbow schema.png"/>
          <p:cNvPicPr>
            <a:picLocks noChangeAspect="1" noChangeArrowheads="1"/>
          </p:cNvPicPr>
          <p:nvPr/>
        </p:nvPicPr>
        <p:blipFill>
          <a:blip r:embed="rId3" cstate="print"/>
          <a:srcRect l="14458" t="7721" r="8434" b="5969"/>
          <a:stretch>
            <a:fillRect/>
          </a:stretch>
        </p:blipFill>
        <p:spPr bwMode="auto">
          <a:xfrm>
            <a:off x="2051720" y="2954197"/>
            <a:ext cx="5256584" cy="3696036"/>
          </a:xfrm>
          <a:prstGeom prst="rect">
            <a:avLst/>
          </a:prstGeom>
          <a:noFill/>
        </p:spPr>
      </p:pic>
      <p:sp>
        <p:nvSpPr>
          <p:cNvPr id="6" name="Zástupný symbol pro obsah 4"/>
          <p:cNvSpPr>
            <a:spLocks noGrp="1"/>
          </p:cNvSpPr>
          <p:nvPr>
            <p:ph idx="1"/>
          </p:nvPr>
        </p:nvSpPr>
        <p:spPr>
          <a:xfrm>
            <a:off x="0" y="260648"/>
            <a:ext cx="9036496" cy="2664296"/>
          </a:xfrm>
        </p:spPr>
        <p:txBody>
          <a:bodyPr/>
          <a:lstStyle/>
          <a:p>
            <a:pPr marL="514350" indent="-514350">
              <a:buNone/>
            </a:pPr>
            <a:r>
              <a:rPr lang="cs-CZ" b="1" dirty="0" smtClean="0"/>
              <a:t>	Optický hranol </a:t>
            </a:r>
            <a:r>
              <a:rPr lang="cs-CZ" b="1" dirty="0" smtClean="0">
                <a:hlinkClick r:id="rId4"/>
              </a:rPr>
              <a:t>(wikipedie)</a:t>
            </a:r>
            <a:endParaRPr lang="cs-CZ" b="1" dirty="0" smtClean="0"/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FontTx/>
              <a:buChar char="-"/>
            </a:pPr>
            <a:r>
              <a:rPr lang="cs-CZ" dirty="0" smtClean="0"/>
              <a:t>slouží k rozkladu světla na </a:t>
            </a:r>
            <a:r>
              <a:rPr lang="cs-CZ" i="1" u="sng" dirty="0" smtClean="0"/>
              <a:t>spojité spektrum barev </a:t>
            </a:r>
          </a:p>
          <a:p>
            <a:pPr marL="514350" indent="-514350">
              <a:buFontTx/>
              <a:buChar char="-"/>
            </a:pPr>
            <a:r>
              <a:rPr lang="cs-CZ" dirty="0" smtClean="0"/>
              <a:t>příklady v praxi: duha, skvrny oleje na vodní hladině, odraz na CD, </a:t>
            </a:r>
            <a:r>
              <a:rPr lang="cs-CZ" dirty="0" smtClean="0"/>
              <a:t>…)</a:t>
            </a:r>
            <a:endParaRPr lang="cs-CZ" i="1" u="sng" dirty="0" smtClean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476672"/>
            <a:ext cx="7957392" cy="792088"/>
          </a:xfrm>
        </p:spPr>
        <p:txBody>
          <a:bodyPr/>
          <a:lstStyle/>
          <a:p>
            <a:pPr marL="514350" indent="-514350">
              <a:buNone/>
            </a:pPr>
            <a:r>
              <a:rPr lang="cs-CZ" dirty="0" smtClean="0"/>
              <a:t> Duha</a:t>
            </a:r>
            <a:endParaRPr lang="cs-CZ" dirty="0" smtClean="0"/>
          </a:p>
        </p:txBody>
      </p:sp>
      <p:pic>
        <p:nvPicPr>
          <p:cNvPr id="4098" name="Picture 2" descr="http://upload.wikimedia.org/wikipedia/commons/8/8e/Rainbow_forma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4875" y="764704"/>
            <a:ext cx="4579395" cy="5729008"/>
          </a:xfrm>
          <a:prstGeom prst="rect">
            <a:avLst/>
          </a:prstGeom>
          <a:noFill/>
        </p:spPr>
      </p:pic>
      <p:pic>
        <p:nvPicPr>
          <p:cNvPr id="4100" name="Picture 4" descr="http://duffy.kek.cz/photo/8707_detai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484784"/>
            <a:ext cx="4032448" cy="3024336"/>
          </a:xfrm>
          <a:prstGeom prst="rect">
            <a:avLst/>
          </a:prstGeom>
          <a:noFill/>
        </p:spPr>
      </p:pic>
      <p:pic>
        <p:nvPicPr>
          <p:cNvPr id="4102" name="Picture 6" descr="http://elektrolab.wz.cz/obrazky/duh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4941168"/>
            <a:ext cx="3168352" cy="15841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29</Words>
  <Application>Microsoft Office PowerPoint</Application>
  <PresentationFormat>Předvádění na obrazovce (4:3)</PresentationFormat>
  <Paragraphs>20</Paragraphs>
  <Slides>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Rozklad světla </vt:lpstr>
      <vt:lpstr>Snímek 2</vt:lpstr>
      <vt:lpstr>Snímek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187</cp:revision>
  <dcterms:modified xsi:type="dcterms:W3CDTF">2012-02-29T08:48:34Z</dcterms:modified>
</cp:coreProperties>
</file>