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288" y="-31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EE1BE46C-492D-46E7-A943-815B5D8669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1BE46C-492D-46E7-A943-815B5D8669B4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37196-4A18-43B3-B3D1-BC516B5505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5D7A5-AE68-40A8-BDF4-89AF4F926F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C98B1-7C83-4281-9735-622CA8F18C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B8DCC-807D-4CE3-AC32-8F2C8274D1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9C96C-549E-4B60-A5A0-14D3716CCB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150A2-73DB-421A-9CFB-65CC6864A4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B16B6-370F-4462-8CCC-4E1175A5CF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9DE43-3AC7-47AD-B054-F647F332FF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A26AF-2158-4342-931C-5A1A823F1E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B74FC-9BE9-4941-ADEF-187DC1C818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E388F-E4F3-4063-A9B4-042187B921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901774B-05FF-42D2-9009-72CB5DC1BA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83568" y="188641"/>
            <a:ext cx="7770813" cy="864096"/>
          </a:xfrm>
        </p:spPr>
        <p:txBody>
          <a:bodyPr/>
          <a:lstStyle/>
          <a:p>
            <a:r>
              <a:rPr lang="cs-CZ" b="1" u="sng" dirty="0" smtClean="0"/>
              <a:t>Oko</a:t>
            </a:r>
            <a:endParaRPr lang="cs-CZ" b="1" u="sng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187624" y="1268760"/>
            <a:ext cx="6120680" cy="4896543"/>
          </a:xfrm>
        </p:spPr>
        <p:txBody>
          <a:bodyPr/>
          <a:lstStyle/>
          <a:p>
            <a:r>
              <a:rPr lang="cs-CZ" dirty="0" smtClean="0"/>
              <a:t>spojná optická soustava</a:t>
            </a:r>
          </a:p>
          <a:p>
            <a:pPr lvl="1"/>
            <a:r>
              <a:rPr lang="cs-CZ" dirty="0" smtClean="0"/>
              <a:t>komorová tekutina</a:t>
            </a:r>
          </a:p>
          <a:p>
            <a:pPr lvl="1"/>
            <a:r>
              <a:rPr lang="cs-CZ" dirty="0" smtClean="0"/>
              <a:t>oční čočka</a:t>
            </a:r>
          </a:p>
          <a:p>
            <a:pPr lvl="1"/>
            <a:r>
              <a:rPr lang="cs-CZ" dirty="0" smtClean="0"/>
              <a:t>sklivec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obraz</a:t>
            </a:r>
          </a:p>
          <a:p>
            <a:pPr lvl="1"/>
            <a:r>
              <a:rPr lang="cs-CZ" dirty="0" smtClean="0"/>
              <a:t>skutečný</a:t>
            </a:r>
          </a:p>
          <a:p>
            <a:pPr lvl="1"/>
            <a:r>
              <a:rPr lang="cs-CZ" dirty="0" smtClean="0"/>
              <a:t>převrácený</a:t>
            </a:r>
          </a:p>
          <a:p>
            <a:pPr lvl="1"/>
            <a:r>
              <a:rPr lang="cs-CZ" dirty="0" smtClean="0"/>
              <a:t>zmenšený</a:t>
            </a:r>
          </a:p>
          <a:p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692696"/>
            <a:ext cx="6441269" cy="53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Přímá spojovací šipka 6"/>
          <p:cNvCxnSpPr/>
          <p:nvPr/>
        </p:nvCxnSpPr>
        <p:spPr bwMode="auto">
          <a:xfrm flipV="1">
            <a:off x="971600" y="2852936"/>
            <a:ext cx="0" cy="648072"/>
          </a:xfrm>
          <a:prstGeom prst="straightConnector1">
            <a:avLst/>
          </a:prstGeom>
          <a:solidFill>
            <a:srgbClr val="00B8FF"/>
          </a:solidFill>
          <a:ln w="5715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Přímá spojovací šipka 9"/>
          <p:cNvCxnSpPr/>
          <p:nvPr/>
        </p:nvCxnSpPr>
        <p:spPr bwMode="auto">
          <a:xfrm>
            <a:off x="683568" y="2852936"/>
            <a:ext cx="6696744" cy="648072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Přímá spojovací šipka 10"/>
          <p:cNvCxnSpPr/>
          <p:nvPr/>
        </p:nvCxnSpPr>
        <p:spPr bwMode="auto">
          <a:xfrm flipV="1">
            <a:off x="683568" y="3068960"/>
            <a:ext cx="6768752" cy="432048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Přímá spojovací šipka 25"/>
          <p:cNvCxnSpPr/>
          <p:nvPr/>
        </p:nvCxnSpPr>
        <p:spPr bwMode="auto">
          <a:xfrm>
            <a:off x="7380312" y="3068960"/>
            <a:ext cx="0" cy="432048"/>
          </a:xfrm>
          <a:prstGeom prst="straightConnector1">
            <a:avLst/>
          </a:prstGeom>
          <a:solidFill>
            <a:srgbClr val="00B8FF"/>
          </a:solidFill>
          <a:ln w="5715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u="sng" dirty="0" smtClean="0"/>
              <a:t>Akomodace oka </a:t>
            </a:r>
            <a:r>
              <a:rPr lang="cs-CZ" sz="3600" i="1" dirty="0" smtClean="0"/>
              <a:t>(změna tvaru čočky)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844824"/>
            <a:ext cx="7770813" cy="411321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Zdravé oko pozoruje ostře předměty mezi tzv.</a:t>
            </a:r>
          </a:p>
          <a:p>
            <a:r>
              <a:rPr lang="cs-CZ" i="1" dirty="0" smtClean="0"/>
              <a:t>blízkým bodem </a:t>
            </a:r>
            <a:r>
              <a:rPr lang="cs-CZ" dirty="0" smtClean="0"/>
              <a:t>(10 cm)</a:t>
            </a:r>
          </a:p>
          <a:p>
            <a:r>
              <a:rPr lang="cs-CZ" i="1" dirty="0" smtClean="0"/>
              <a:t>vzdáleným bodem,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kdy obraz vzniká na sítnici oka.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 l="13321" b="69894"/>
          <a:stretch>
            <a:fillRect/>
          </a:stretch>
        </p:blipFill>
        <p:spPr bwMode="auto">
          <a:xfrm>
            <a:off x="1115616" y="4149080"/>
            <a:ext cx="6871858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u="sng" dirty="0" smtClean="0"/>
              <a:t>Krátkozrakost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700808"/>
            <a:ext cx="7770813" cy="1656185"/>
          </a:xfrm>
        </p:spPr>
        <p:txBody>
          <a:bodyPr/>
          <a:lstStyle/>
          <a:p>
            <a:r>
              <a:rPr lang="cs-CZ" dirty="0" smtClean="0"/>
              <a:t>dobře </a:t>
            </a:r>
            <a:r>
              <a:rPr lang="cs-CZ" smtClean="0"/>
              <a:t>vidí </a:t>
            </a:r>
            <a:r>
              <a:rPr lang="cs-CZ" smtClean="0"/>
              <a:t>nablízko</a:t>
            </a:r>
            <a:r>
              <a:rPr lang="cs-CZ" dirty="0" smtClean="0"/>
              <a:t>, špatně do dálky</a:t>
            </a:r>
          </a:p>
          <a:p>
            <a:r>
              <a:rPr lang="cs-CZ" dirty="0" smtClean="0"/>
              <a:t>vada oka, kdy obraz vzniká před sítnicí oka</a:t>
            </a:r>
          </a:p>
          <a:p>
            <a:r>
              <a:rPr lang="cs-CZ" dirty="0" smtClean="0"/>
              <a:t>korekce rozptylkou</a:t>
            </a:r>
            <a:endParaRPr lang="cs-CZ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 l="52232" b="16994"/>
          <a:stretch>
            <a:fillRect/>
          </a:stretch>
        </p:blipFill>
        <p:spPr bwMode="auto">
          <a:xfrm>
            <a:off x="539552" y="3573016"/>
            <a:ext cx="379859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 l="51377" b="12422"/>
          <a:stretch>
            <a:fillRect/>
          </a:stretch>
        </p:blipFill>
        <p:spPr bwMode="auto">
          <a:xfrm>
            <a:off x="4788024" y="3501008"/>
            <a:ext cx="354374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u="sng" dirty="0" smtClean="0"/>
              <a:t>Dalekozrakost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7770813" cy="1663823"/>
          </a:xfrm>
        </p:spPr>
        <p:txBody>
          <a:bodyPr/>
          <a:lstStyle/>
          <a:p>
            <a:r>
              <a:rPr lang="cs-CZ" dirty="0" smtClean="0"/>
              <a:t>dobře vidí do dálky, špatně nablízko</a:t>
            </a:r>
          </a:p>
          <a:p>
            <a:r>
              <a:rPr lang="cs-CZ" dirty="0" smtClean="0"/>
              <a:t>vada oka, kdy obraz vzniká za sítnicí oka</a:t>
            </a:r>
          </a:p>
          <a:p>
            <a:r>
              <a:rPr lang="cs-CZ" dirty="0" smtClean="0"/>
              <a:t>korekce spojkou</a:t>
            </a:r>
          </a:p>
          <a:p>
            <a:endParaRPr lang="cs-CZ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r="51892" b="17314"/>
          <a:stretch>
            <a:fillRect/>
          </a:stretch>
        </p:blipFill>
        <p:spPr bwMode="auto">
          <a:xfrm>
            <a:off x="539552" y="3789040"/>
            <a:ext cx="396044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 r="51377" b="13376"/>
          <a:stretch>
            <a:fillRect/>
          </a:stretch>
        </p:blipFill>
        <p:spPr bwMode="auto">
          <a:xfrm>
            <a:off x="4932040" y="3861048"/>
            <a:ext cx="3550716" cy="2212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u="sng" dirty="0" smtClean="0"/>
              <a:t>Zorný úhel - </a:t>
            </a:r>
            <a:r>
              <a:rPr lang="el-GR" u="sng" dirty="0" smtClean="0">
                <a:latin typeface="Times New Roman"/>
                <a:cs typeface="Times New Roman"/>
              </a:rPr>
              <a:t>ω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981201"/>
            <a:ext cx="7770813" cy="1303784"/>
          </a:xfrm>
        </p:spPr>
        <p:txBody>
          <a:bodyPr/>
          <a:lstStyle/>
          <a:p>
            <a:r>
              <a:rPr lang="cs-CZ" dirty="0" smtClean="0"/>
              <a:t>úhel, pod kterým oko pozoruje předmět</a:t>
            </a:r>
          </a:p>
          <a:p>
            <a:r>
              <a:rPr lang="cs-CZ" dirty="0" smtClean="0"/>
              <a:t>zdravé oko – </a:t>
            </a:r>
            <a:r>
              <a:rPr lang="cs-CZ" i="1" dirty="0" smtClean="0"/>
              <a:t>1´</a:t>
            </a:r>
            <a:r>
              <a:rPr lang="en-US" dirty="0" smtClean="0"/>
              <a:t> </a:t>
            </a:r>
            <a:r>
              <a:rPr lang="cs-CZ" dirty="0" smtClean="0"/>
              <a:t>(minuta)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284984"/>
            <a:ext cx="7396377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3635896" y="4581128"/>
            <a:ext cx="648072" cy="4431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l-GR" u="sng" dirty="0" smtClean="0">
                <a:latin typeface="Times New Roman"/>
                <a:cs typeface="Times New Roman"/>
              </a:rPr>
              <a:t>ω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u="sng" dirty="0" smtClean="0"/>
              <a:t>Konvenční zraková vzdálenost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981200"/>
            <a:ext cx="7770813" cy="1735831"/>
          </a:xfrm>
        </p:spPr>
        <p:txBody>
          <a:bodyPr/>
          <a:lstStyle/>
          <a:p>
            <a:r>
              <a:rPr lang="cs-CZ" dirty="0" smtClean="0"/>
              <a:t>vzdálenost předmětu, při které se nejméně oko unavuje</a:t>
            </a:r>
          </a:p>
          <a:p>
            <a:r>
              <a:rPr lang="cs-CZ" dirty="0" smtClean="0"/>
              <a:t>asi </a:t>
            </a:r>
            <a:r>
              <a:rPr lang="cs-CZ" b="1" dirty="0" smtClean="0"/>
              <a:t>25 cm </a:t>
            </a:r>
            <a:r>
              <a:rPr lang="cs-CZ" dirty="0" smtClean="0"/>
              <a:t>u zdravého oka</a:t>
            </a:r>
          </a:p>
          <a:p>
            <a:pPr>
              <a:buNone/>
            </a:pPr>
            <a:endParaRPr lang="cs-CZ" dirty="0" smtClean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611560" y="3645025"/>
            <a:ext cx="7770813" cy="12961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449263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kumimoji="0" lang="cs-CZ" sz="4400" b="0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Ochrana zraku</a:t>
            </a:r>
            <a:endParaRPr kumimoji="0" lang="cs-CZ" sz="4400" b="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 bwMode="auto">
          <a:xfrm>
            <a:off x="395536" y="4797152"/>
            <a:ext cx="7770813" cy="1735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341313" marR="0" lvl="0" indent="-341313" algn="l" defTabSz="449263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vhodné osvětlení</a:t>
            </a:r>
          </a:p>
          <a:p>
            <a:pPr marL="341313" marR="0" lvl="0" indent="-341313" algn="l" defTabSz="449263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cs-CZ" sz="3200" i="0" kern="0" dirty="0" smtClean="0">
                <a:solidFill>
                  <a:srgbClr val="000000"/>
                </a:solidFill>
                <a:latin typeface="+mn-lt"/>
              </a:rPr>
              <a:t>správná vzdálenost (asi 35 cm od očí)</a:t>
            </a:r>
          </a:p>
          <a:p>
            <a:pPr marL="341313" marR="0" lvl="0" indent="-341313" algn="l" defTabSz="449263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brýle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 uiExpand="1" build="p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141</Words>
  <Application>Microsoft Office PowerPoint</Application>
  <PresentationFormat>Předvádění na obrazovce (4:3)</PresentationFormat>
  <Paragraphs>41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Oko</vt:lpstr>
      <vt:lpstr>Snímek 2</vt:lpstr>
      <vt:lpstr>Akomodace oka (změna tvaru čočky)</vt:lpstr>
      <vt:lpstr>Krátkozrakost</vt:lpstr>
      <vt:lpstr>Dalekozrakost</vt:lpstr>
      <vt:lpstr>Zorný úhel - ω</vt:lpstr>
      <vt:lpstr>Konvenční zraková vzdálenost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151</cp:revision>
  <dcterms:modified xsi:type="dcterms:W3CDTF">2012-02-29T08:49:42Z</dcterms:modified>
</cp:coreProperties>
</file>