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88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průměrné bodové hodnocení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60</c:v>
                </c:pt>
                <c:pt idx="1">
                  <c:v>62.5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1702912"/>
        <c:axId val="138770624"/>
      </c:barChart>
      <c:catAx>
        <c:axId val="641702912"/>
        <c:scaling>
          <c:orientation val="minMax"/>
        </c:scaling>
        <c:delete val="0"/>
        <c:axPos val="b"/>
        <c:majorTickMark val="out"/>
        <c:minorTickMark val="none"/>
        <c:tickLblPos val="nextTo"/>
        <c:crossAx val="138770624"/>
        <c:crosses val="autoZero"/>
        <c:auto val="1"/>
        <c:lblAlgn val="ctr"/>
        <c:lblOffset val="100"/>
        <c:noMultiLvlLbl val="0"/>
      </c:catAx>
      <c:valAx>
        <c:axId val="138770624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41702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nejslabší  čtvrtina ze zúčastněných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48</c:v>
                </c:pt>
                <c:pt idx="1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351680"/>
        <c:axId val="641983040"/>
      </c:barChart>
      <c:catAx>
        <c:axId val="129351680"/>
        <c:scaling>
          <c:orientation val="minMax"/>
        </c:scaling>
        <c:delete val="0"/>
        <c:axPos val="b"/>
        <c:majorTickMark val="out"/>
        <c:minorTickMark val="none"/>
        <c:tickLblPos val="nextTo"/>
        <c:crossAx val="641983040"/>
        <c:crosses val="autoZero"/>
        <c:auto val="1"/>
        <c:lblAlgn val="ctr"/>
        <c:lblOffset val="100"/>
        <c:noMultiLvlLbl val="0"/>
      </c:catAx>
      <c:valAx>
        <c:axId val="641983040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93516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/>
              <a:t>Průměrné bodové hodnocení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průměrné bodové hodnocení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46.3</c:v>
                </c:pt>
                <c:pt idx="1">
                  <c:v>49.5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362432"/>
        <c:axId val="641985344"/>
      </c:barChart>
      <c:catAx>
        <c:axId val="129362432"/>
        <c:scaling>
          <c:orientation val="minMax"/>
        </c:scaling>
        <c:delete val="0"/>
        <c:axPos val="b"/>
        <c:majorTickMark val="out"/>
        <c:minorTickMark val="none"/>
        <c:tickLblPos val="nextTo"/>
        <c:crossAx val="641985344"/>
        <c:crosses val="autoZero"/>
        <c:auto val="1"/>
        <c:lblAlgn val="ctr"/>
        <c:lblOffset val="100"/>
        <c:noMultiLvlLbl val="0"/>
      </c:catAx>
      <c:valAx>
        <c:axId val="641985344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9362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/>
              <a:t>Nejslabší čtvrtina zúčastněných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nejslabší čtvrtina ze zúčastněných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List1!$A$2:$A$3</c:f>
              <c:strCache>
                <c:ptCount val="2"/>
                <c:pt idx="0">
                  <c:v>Celá ČR</c:v>
                </c:pt>
                <c:pt idx="1">
                  <c:v>ZŠ Letovice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28</c:v>
                </c:pt>
                <c:pt idx="1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921664"/>
        <c:axId val="641985920"/>
      </c:barChart>
      <c:catAx>
        <c:axId val="135921664"/>
        <c:scaling>
          <c:orientation val="minMax"/>
        </c:scaling>
        <c:delete val="0"/>
        <c:axPos val="b"/>
        <c:majorTickMark val="out"/>
        <c:minorTickMark val="none"/>
        <c:tickLblPos val="nextTo"/>
        <c:crossAx val="641985920"/>
        <c:crosses val="autoZero"/>
        <c:auto val="1"/>
        <c:lblAlgn val="ctr"/>
        <c:lblOffset val="100"/>
        <c:noMultiLvlLbl val="0"/>
      </c:catAx>
      <c:valAx>
        <c:axId val="641985920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592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ZŠ Letovice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List1!$B$1:$C$1</c:f>
              <c:strCache>
                <c:ptCount val="2"/>
                <c:pt idx="0">
                  <c:v>český jazyk</c:v>
                </c:pt>
                <c:pt idx="1">
                  <c:v>matematika</c:v>
                </c:pt>
              </c:strCache>
            </c:strRef>
          </c:cat>
          <c:val>
            <c:numRef>
              <c:f>List1!$B$2:$C$2</c:f>
              <c:numCache>
                <c:formatCode>General</c:formatCode>
                <c:ptCount val="2"/>
                <c:pt idx="0">
                  <c:v>54.6</c:v>
                </c:pt>
                <c:pt idx="1">
                  <c:v>55.2</c:v>
                </c:pt>
              </c:numCache>
            </c:numRef>
          </c:val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ČR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List1!$B$1:$C$1</c:f>
              <c:strCache>
                <c:ptCount val="2"/>
                <c:pt idx="0">
                  <c:v>český jazyk</c:v>
                </c:pt>
                <c:pt idx="1">
                  <c:v>matematika</c:v>
                </c:pt>
              </c:strCache>
            </c:strRef>
          </c:cat>
          <c:val>
            <c:numRef>
              <c:f>List1!$B$3:$C$3</c:f>
              <c:numCache>
                <c:formatCode>General</c:formatCode>
                <c:ptCount val="2"/>
                <c:pt idx="0">
                  <c:v>51.7</c:v>
                </c:pt>
                <c:pt idx="1">
                  <c:v>51.4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820800"/>
        <c:axId val="641989952"/>
      </c:barChart>
      <c:catAx>
        <c:axId val="135820800"/>
        <c:scaling>
          <c:orientation val="minMax"/>
        </c:scaling>
        <c:delete val="0"/>
        <c:axPos val="b"/>
        <c:majorTickMark val="out"/>
        <c:minorTickMark val="none"/>
        <c:tickLblPos val="nextTo"/>
        <c:crossAx val="641989952"/>
        <c:crosses val="autoZero"/>
        <c:auto val="1"/>
        <c:lblAlgn val="ctr"/>
        <c:lblOffset val="100"/>
        <c:noMultiLvlLbl val="0"/>
      </c:catAx>
      <c:valAx>
        <c:axId val="641989952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58208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14.10.2017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8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14.10.2017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50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14.10.2017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71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14.10.2017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160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14.10.2017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54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14.10.2017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4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14.10.2017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26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14.10.2017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63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14.10.2017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134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14.10.2017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05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3E53-1B7E-4AD2-B8CF-FDF261B70DD6}" type="datetimeFigureOut">
              <a:rPr lang="cs-CZ" smtClean="0"/>
              <a:t>14.10.2017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40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F3E53-1B7E-4AD2-B8CF-FDF261B70DD6}" type="datetimeFigureOut">
              <a:rPr lang="cs-CZ" smtClean="0"/>
              <a:t>14.10.2017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67E4A-AEC8-4746-82C5-4436CC1E23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059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Porovnání výsledků  přijímacích zkoušek  na střední školy 2017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ZŠ Letovice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85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Uchazeči o 4 leté maturitní obory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854375"/>
              </p:ext>
            </p:extLst>
          </p:nvPr>
        </p:nvGraphicFramePr>
        <p:xfrm>
          <a:off x="467544" y="2276872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Počet </a:t>
                      </a:r>
                      <a:r>
                        <a:rPr lang="cs-CZ" sz="2400" baseline="0" dirty="0" smtClean="0"/>
                        <a:t> žáků, kteří vykonali zkoušku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Český jazyk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Matematika</a:t>
                      </a:r>
                      <a:endParaRPr lang="cs-CZ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Žáci celá ČR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61701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61887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Žáci</a:t>
                      </a:r>
                      <a:r>
                        <a:rPr lang="cs-CZ" sz="2400" baseline="0" dirty="0" smtClean="0"/>
                        <a:t> ZŠ Letovice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52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52</a:t>
                      </a:r>
                      <a:endParaRPr lang="cs-CZ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49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výsledků z českého jazyka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5780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563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 uiExpand="1">
        <p:bldSub>
          <a:bldChart bld="category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Porovnání výsledků z českého jazyka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90900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573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výsledků z matematiky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7896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854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výsledků z matematiky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5067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1679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Porovnání percentilového umístění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01251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806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categoryEl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																																															</a:t>
            </a:r>
            <a:r>
              <a:rPr lang="cs-CZ" sz="1800" dirty="0"/>
              <a:t>	</a:t>
            </a:r>
            <a:r>
              <a:rPr lang="cs-CZ" sz="2200" b="1" dirty="0" smtClean="0"/>
              <a:t>Porovnání výsledků obou zkoušek s výsledky v  celé ČR</a:t>
            </a:r>
            <a:r>
              <a:rPr lang="cs-CZ" sz="5300" b="1" dirty="0" smtClean="0"/>
              <a:t>	</a:t>
            </a:r>
            <a:r>
              <a:rPr lang="cs-CZ" dirty="0"/>
              <a:t>														</a:t>
            </a:r>
            <a:br>
              <a:rPr lang="cs-CZ" dirty="0"/>
            </a:br>
            <a:r>
              <a:rPr lang="cs-CZ" dirty="0"/>
              <a:t>																										</a:t>
            </a:r>
            <a:br>
              <a:rPr lang="cs-CZ" dirty="0"/>
            </a:b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268760"/>
            <a:ext cx="5400600" cy="4858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996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69</Words>
  <Application>Microsoft Office PowerPoint</Application>
  <PresentationFormat>Předvádění na obrazovce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Porovnání výsledků  přijímacích zkoušek  na střední školy 2017</vt:lpstr>
      <vt:lpstr>Uchazeči o 4 leté maturitní obory</vt:lpstr>
      <vt:lpstr>Porovnání výsledků z českého jazyka</vt:lpstr>
      <vt:lpstr>Porovnání výsledků z českého jazyka</vt:lpstr>
      <vt:lpstr>Porovnání výsledků z matematiky</vt:lpstr>
      <vt:lpstr>Porovnání výsledků z matematiky</vt:lpstr>
      <vt:lpstr>Porovnání percentilového umístění</vt:lpstr>
      <vt:lpstr>                                                Porovnání výsledků obou zkoušek s výsledky v  celé ČR                                           </vt:lpstr>
    </vt:vector>
  </TitlesOfParts>
  <Company>ZŠ Letovice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Výsledky  přijímacích zkoušek  na střední školy 2016</dc:title>
  <dc:creator>Učitel</dc:creator>
  <cp:lastModifiedBy>Učitel</cp:lastModifiedBy>
  <cp:revision>11</cp:revision>
  <dcterms:created xsi:type="dcterms:W3CDTF">2016-12-04T14:14:59Z</dcterms:created>
  <dcterms:modified xsi:type="dcterms:W3CDTF">2017-10-14T19:51:35Z</dcterms:modified>
</cp:coreProperties>
</file>